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733" r:id="rId5"/>
    <p:sldId id="2445" r:id="rId6"/>
    <p:sldId id="2413" r:id="rId7"/>
    <p:sldId id="2712" r:id="rId8"/>
    <p:sldId id="2730" r:id="rId9"/>
    <p:sldId id="2307" r:id="rId10"/>
    <p:sldId id="2614" r:id="rId11"/>
    <p:sldId id="2724" r:id="rId12"/>
    <p:sldId id="2725" r:id="rId13"/>
    <p:sldId id="2726" r:id="rId14"/>
    <p:sldId id="2727" r:id="rId15"/>
    <p:sldId id="2728" r:id="rId16"/>
    <p:sldId id="2664" r:id="rId17"/>
    <p:sldId id="2443" r:id="rId18"/>
    <p:sldId id="2734" r:id="rId19"/>
    <p:sldId id="2735" r:id="rId20"/>
    <p:sldId id="2736" r:id="rId21"/>
    <p:sldId id="2738" r:id="rId22"/>
    <p:sldId id="2739" r:id="rId23"/>
    <p:sldId id="2740" r:id="rId24"/>
    <p:sldId id="2737"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286FB7"/>
    <a:srgbClr val="163460"/>
    <a:srgbClr val="1AAD96"/>
    <a:srgbClr val="7F7F7F"/>
    <a:srgbClr val="BFBFBF"/>
    <a:srgbClr val="A6A6A6"/>
    <a:srgbClr val="D9D9D9"/>
    <a:srgbClr val="E9E9E9"/>
    <a:srgbClr val="727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3212" autoAdjust="0"/>
  </p:normalViewPr>
  <p:slideViewPr>
    <p:cSldViewPr snapToObjects="1">
      <p:cViewPr>
        <p:scale>
          <a:sx n="125" d="100"/>
          <a:sy n="125" d="100"/>
        </p:scale>
        <p:origin x="-3648" y="-1296"/>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8/23/2019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13000" b="-13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28.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á»£i-tháº¿-cá»§a-IEO-so-vá»i-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029325"/>
            <a:ext cx="10192355" cy="5334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lumMod val="75000"/>
                  </a:schemeClr>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lumMod val="75000"/>
                </a:schemeClr>
              </a:solidFill>
            </a:endParaRPr>
          </a:p>
          <a:p>
            <a:r>
              <a:rPr lang="vi-VN" sz="1800" dirty="0">
                <a:solidFill>
                  <a:schemeClr val="bg1">
                    <a:lumMod val="75000"/>
                  </a:schemeClr>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lumMod val="75000"/>
                </a:schemeClr>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dirty="0" err="1">
                <a:solidFill>
                  <a:srgbClr val="2464A4"/>
                </a:solidFill>
                <a:latin typeface="PT Sans"/>
              </a:rPr>
              <a:t>Lợi</a:t>
            </a:r>
            <a:r>
              <a:rPr lang="fr-CA" sz="2400" dirty="0">
                <a:solidFill>
                  <a:srgbClr val="2464A4"/>
                </a:solidFill>
                <a:latin typeface="PT Sans"/>
              </a:rPr>
              <a:t> </a:t>
            </a:r>
            <a:r>
              <a:rPr lang="fr-CA" sz="2400" dirty="0" err="1">
                <a:solidFill>
                  <a:srgbClr val="2464A4"/>
                </a:solidFill>
                <a:latin typeface="PT Sans"/>
              </a:rPr>
              <a:t>ích</a:t>
            </a:r>
            <a:r>
              <a:rPr lang="fr-CA" sz="2400" dirty="0">
                <a:solidFill>
                  <a:srgbClr val="2464A4"/>
                </a:solidFill>
                <a:latin typeface="PT Sans"/>
              </a:rPr>
              <a:t> </a:t>
            </a:r>
            <a:r>
              <a:rPr lang="fr-CA" sz="2400" dirty="0" err="1">
                <a:solidFill>
                  <a:srgbClr val="2464A4"/>
                </a:solidFill>
                <a:latin typeface="PT Sans"/>
              </a:rPr>
              <a:t>cho</a:t>
            </a:r>
            <a:r>
              <a:rPr lang="fr-CA" sz="2400" dirty="0">
                <a:solidFill>
                  <a:srgbClr val="2464A4"/>
                </a:solidFill>
                <a:latin typeface="PT Sans"/>
              </a:rPr>
              <a:t> </a:t>
            </a:r>
            <a:r>
              <a:rPr lang="fr-CA" sz="2400" dirty="0" err="1">
                <a:solidFill>
                  <a:srgbClr val="2464A4"/>
                </a:solidFill>
                <a:latin typeface="PT Sans"/>
              </a:rPr>
              <a:t>khởi</a:t>
            </a:r>
            <a:r>
              <a:rPr lang="fr-CA" sz="2400" dirty="0">
                <a:solidFill>
                  <a:srgbClr val="2464A4"/>
                </a:solidFill>
                <a:latin typeface="PT Sans"/>
              </a:rPr>
              <a:t> </a:t>
            </a:r>
            <a:r>
              <a:rPr lang="fr-CA" sz="2400" dirty="0" err="1" smtClean="0">
                <a:solidFill>
                  <a:srgbClr val="2464A4"/>
                </a:solidFill>
                <a:latin typeface="PT Sans"/>
              </a:rPr>
              <a:t>nghiệp</a:t>
            </a:r>
            <a:endParaRPr lang="fr-CA" sz="1200" dirty="0">
              <a:solidFill>
                <a:srgbClr val="2464A4"/>
              </a:solidFill>
              <a:latin typeface="Montserrat"/>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dirty="0" err="1">
                <a:solidFill>
                  <a:srgbClr val="2464A4"/>
                </a:solidFill>
                <a:latin typeface="PT Sans"/>
              </a:rPr>
              <a:t>Tại</a:t>
            </a:r>
            <a:r>
              <a:rPr lang="fr-CA" sz="4800" dirty="0">
                <a:solidFill>
                  <a:srgbClr val="2464A4"/>
                </a:solidFill>
                <a:latin typeface="PT Sans"/>
              </a:rPr>
              <a:t> </a:t>
            </a:r>
            <a:r>
              <a:rPr lang="fr-CA" sz="4800" dirty="0" err="1">
                <a:solidFill>
                  <a:srgbClr val="2464A4"/>
                </a:solidFill>
                <a:latin typeface="PT Sans"/>
              </a:rPr>
              <a:t>sao</a:t>
            </a:r>
            <a:r>
              <a:rPr lang="fr-CA" sz="4800" dirty="0">
                <a:solidFill>
                  <a:srgbClr val="2464A4"/>
                </a:solidFill>
                <a:latin typeface="PT Sans"/>
              </a:rPr>
              <a:t> </a:t>
            </a:r>
            <a:r>
              <a:rPr lang="fr-CA" sz="4800" dirty="0" err="1">
                <a:solidFill>
                  <a:srgbClr val="2464A4"/>
                </a:solidFill>
                <a:latin typeface="PT Sans"/>
              </a:rPr>
              <a:t>chọn</a:t>
            </a:r>
            <a:r>
              <a:rPr lang="fr-CA" sz="4800" dirty="0">
                <a:solidFill>
                  <a:srgbClr val="2464A4"/>
                </a:solidFill>
                <a:latin typeface="PT Sans"/>
              </a:rPr>
              <a:t> </a:t>
            </a:r>
            <a:r>
              <a:rPr lang="fr-CA" sz="4800" dirty="0" smtClean="0">
                <a:solidFill>
                  <a:srgbClr val="2464A4"/>
                </a:solidFill>
                <a:latin typeface="PT Sans"/>
              </a:rPr>
              <a:t>IEO</a:t>
            </a:r>
            <a:endParaRPr lang="fr-CA" sz="4800" dirty="0">
              <a:solidFill>
                <a:srgbClr val="2464A4"/>
              </a:solidFill>
              <a:latin typeface="Montserrat"/>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1598612" y="1734978"/>
            <a:ext cx="7374546"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latin typeface="Roboto" panose="02000000000000000000" pitchFamily="2" charset="0"/>
                <a:ea typeface="Roboto" panose="02000000000000000000" pitchFamily="2" charset="0"/>
              </a:rPr>
              <a:t>Đ</a:t>
            </a:r>
            <a:r>
              <a:rPr lang="vi-VN" sz="3200" b="1" dirty="0" smtClean="0">
                <a:solidFill>
                  <a:schemeClr val="bg1"/>
                </a:solidFill>
                <a:latin typeface="Roboto" panose="02000000000000000000" pitchFamily="2" charset="0"/>
                <a:ea typeface="Roboto" panose="02000000000000000000" pitchFamily="2" charset="0"/>
              </a:rPr>
              <a:t>ượ</a:t>
            </a:r>
            <a:r>
              <a:rPr lang="en-US" sz="3200" b="1" dirty="0">
                <a:solidFill>
                  <a:schemeClr val="bg1"/>
                </a:solidFill>
                <a:latin typeface="Roboto" panose="02000000000000000000" pitchFamily="2" charset="0"/>
                <a:ea typeface="Roboto" panose="02000000000000000000" pitchFamily="2" charset="0"/>
              </a:rPr>
              <a:t>c </a:t>
            </a:r>
            <a:r>
              <a:rPr lang="en-US" sz="3200" b="1" dirty="0" err="1">
                <a:solidFill>
                  <a:schemeClr val="bg1"/>
                </a:solidFill>
                <a:latin typeface="Roboto" panose="02000000000000000000" pitchFamily="2" charset="0"/>
                <a:ea typeface="Roboto" panose="02000000000000000000" pitchFamily="2" charset="0"/>
              </a:rPr>
              <a:t>sàn</a:t>
            </a:r>
            <a:r>
              <a:rPr lang="en-US" sz="3200" b="1" dirty="0">
                <a:solidFill>
                  <a:schemeClr val="bg1"/>
                </a:solidFill>
                <a:latin typeface="Roboto" panose="02000000000000000000" pitchFamily="2" charset="0"/>
                <a:ea typeface="Roboto" panose="02000000000000000000" pitchFamily="2" charset="0"/>
              </a:rPr>
              <a:t> </a:t>
            </a:r>
            <a:r>
              <a:rPr lang="en-US" sz="3200" b="1" dirty="0" err="1" smtClean="0">
                <a:solidFill>
                  <a:schemeClr val="bg1"/>
                </a:solidFill>
                <a:latin typeface="Roboto" panose="02000000000000000000" pitchFamily="2" charset="0"/>
                <a:ea typeface="Roboto" panose="02000000000000000000" pitchFamily="2" charset="0"/>
              </a:rPr>
              <a:t>tự</a:t>
            </a:r>
            <a:r>
              <a:rPr lang="en-US" sz="3200" b="1" dirty="0" smtClean="0">
                <a:solidFill>
                  <a:schemeClr val="bg1"/>
                </a:solidFill>
                <a:latin typeface="Roboto" panose="02000000000000000000" pitchFamily="2" charset="0"/>
                <a:ea typeface="Roboto" panose="02000000000000000000" pitchFamily="2" charset="0"/>
              </a:rPr>
              <a:t> </a:t>
            </a:r>
            <a:r>
              <a:rPr lang="vi-VN" sz="3200" b="1" dirty="0" smtClean="0">
                <a:solidFill>
                  <a:schemeClr val="bg1"/>
                </a:solidFill>
                <a:latin typeface="Roboto" panose="02000000000000000000" pitchFamily="2" charset="0"/>
                <a:ea typeface="Roboto" panose="02000000000000000000" pitchFamily="2" charset="0"/>
              </a:rPr>
              <a:t>độ</a:t>
            </a:r>
            <a:r>
              <a:rPr lang="en-US" sz="3200" b="1" dirty="0" err="1">
                <a:solidFill>
                  <a:schemeClr val="bg1"/>
                </a:solidFill>
                <a:latin typeface="Roboto" panose="02000000000000000000" pitchFamily="2" charset="0"/>
                <a:ea typeface="Roboto" panose="02000000000000000000" pitchFamily="2" charset="0"/>
              </a:rPr>
              <a:t>ng</a:t>
            </a:r>
            <a:r>
              <a:rPr lang="en-US" sz="3200" b="1" dirty="0">
                <a:solidFill>
                  <a:schemeClr val="bg1"/>
                </a:solidFill>
                <a:latin typeface="Roboto" panose="02000000000000000000" pitchFamily="2" charset="0"/>
                <a:ea typeface="Roboto" panose="02000000000000000000" pitchFamily="2" charset="0"/>
              </a:rPr>
              <a:t> </a:t>
            </a:r>
            <a:r>
              <a:rPr lang="en-US" sz="3200" b="1" dirty="0" err="1" smtClean="0">
                <a:solidFill>
                  <a:schemeClr val="bg1"/>
                </a:solidFill>
                <a:latin typeface="Roboto" panose="02000000000000000000" pitchFamily="2" charset="0"/>
                <a:ea typeface="Roboto" panose="02000000000000000000" pitchFamily="2" charset="0"/>
              </a:rPr>
              <a:t>listcoin</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1624456" y="2972416"/>
            <a:ext cx="4850956" cy="1661993"/>
          </a:xfrm>
          <a:prstGeom prst="rect">
            <a:avLst/>
          </a:prstGeom>
          <a:noFill/>
        </p:spPr>
        <p:txBody>
          <a:bodyPr wrap="square" lIns="0" tIns="0" rIns="0" bIns="0" rtlCol="0" anchor="t">
            <a:spAutoFit/>
          </a:bodyPr>
          <a:lstStyle/>
          <a:p>
            <a:r>
              <a:rPr lang="vi-VN" sz="1800" dirty="0" smtClean="0">
                <a:solidFill>
                  <a:schemeClr val="bg1"/>
                </a:solidFill>
              </a:rPr>
              <a:t>Với </a:t>
            </a:r>
            <a:r>
              <a:rPr lang="vi-VN" sz="1800" dirty="0">
                <a:solidFill>
                  <a:schemeClr val="bg1"/>
                </a:solidFill>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dirty="0">
              <a:solidFill>
                <a:schemeClr val="bg1"/>
              </a:solidFill>
            </a:endParaRPr>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8151812" y="2098357"/>
            <a:ext cx="3325999" cy="98488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b="1" dirty="0">
                <a:solidFill>
                  <a:schemeClr val="bg1"/>
                </a:solidFill>
              </a:rPr>
              <a:t>dùng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8151812" y="3705749"/>
            <a:ext cx="3123565" cy="1661993"/>
          </a:xfrm>
          <a:prstGeom prst="rect">
            <a:avLst/>
          </a:prstGeom>
          <a:noFill/>
        </p:spPr>
        <p:txBody>
          <a:bodyPr wrap="square" lIns="0" tIns="0" rIns="0" bIns="0" rtlCol="0" anchor="t">
            <a:spAutoFit/>
          </a:bodyPr>
          <a:lstStyle/>
          <a:p>
            <a:r>
              <a:rPr lang="en-US" sz="1800" dirty="0" err="1" smtClean="0">
                <a:solidFill>
                  <a:schemeClr val="bg1"/>
                </a:solidFill>
              </a:rPr>
              <a:t>Các</a:t>
            </a:r>
            <a:r>
              <a:rPr lang="en-US" sz="1800" dirty="0" smtClean="0">
                <a:solidFill>
                  <a:schemeClr val="bg1"/>
                </a:solidFill>
              </a:rPr>
              <a:t> </a:t>
            </a:r>
            <a:r>
              <a:rPr lang="en-US" sz="1800" dirty="0" err="1" smtClean="0">
                <a:solidFill>
                  <a:schemeClr val="bg1"/>
                </a:solidFill>
              </a:rPr>
              <a:t>sàn</a:t>
            </a:r>
            <a:r>
              <a:rPr lang="en-US" sz="1800" dirty="0" smtClean="0">
                <a:solidFill>
                  <a:schemeClr val="bg1"/>
                </a:solidFill>
              </a:rPr>
              <a:t> </a:t>
            </a:r>
            <a:r>
              <a:rPr lang="en-US" sz="1800" dirty="0" err="1" smtClean="0">
                <a:solidFill>
                  <a:schemeClr val="bg1"/>
                </a:solidFill>
              </a:rPr>
              <a:t>giao</a:t>
            </a:r>
            <a:r>
              <a:rPr lang="en-US" sz="1800" dirty="0" smtClean="0">
                <a:solidFill>
                  <a:schemeClr val="bg1"/>
                </a:solidFill>
              </a:rPr>
              <a:t> </a:t>
            </a:r>
            <a:r>
              <a:rPr lang="en-US" sz="1800" dirty="0" err="1" smtClean="0">
                <a:solidFill>
                  <a:schemeClr val="bg1"/>
                </a:solidFill>
              </a:rPr>
              <a:t>dịch</a:t>
            </a:r>
            <a:r>
              <a:rPr lang="en-US" sz="1800" dirty="0" smtClean="0">
                <a:solidFill>
                  <a:schemeClr val="bg1"/>
                </a:solidFill>
              </a:rPr>
              <a:t> </a:t>
            </a:r>
            <a:r>
              <a:rPr lang="en-US" sz="1800" dirty="0" err="1" smtClean="0">
                <a:solidFill>
                  <a:schemeClr val="bg1"/>
                </a:solidFill>
              </a:rPr>
              <a:t>có</a:t>
            </a:r>
            <a:r>
              <a:rPr lang="en-US" sz="1800" dirty="0" smtClean="0">
                <a:solidFill>
                  <a:schemeClr val="bg1"/>
                </a:solidFill>
              </a:rPr>
              <a:t> </a:t>
            </a:r>
            <a:r>
              <a:rPr lang="vi-VN" sz="1800" dirty="0" smtClean="0">
                <a:solidFill>
                  <a:schemeClr val="bg1"/>
                </a:solidFill>
              </a:rPr>
              <a:t>hàng </a:t>
            </a:r>
            <a:r>
              <a:rPr lang="vi-VN" sz="1800" dirty="0">
                <a:solidFill>
                  <a:schemeClr val="bg1"/>
                </a:solidFill>
              </a:rPr>
              <a:t>triệu người dùng. Khi tiến hành IEO, các startup sẽ có thể tiếp cận ngay với cơ sở người dùng khổng lồ đó. Bạn có thể giảm chi phí </a:t>
            </a:r>
            <a:r>
              <a:rPr lang="vi-VN" sz="1800" dirty="0" smtClean="0">
                <a:solidFill>
                  <a:schemeClr val="bg1"/>
                </a:solidFill>
              </a:rPr>
              <a:t>marketin</a:t>
            </a:r>
            <a:r>
              <a:rPr lang="en-US" sz="1800" dirty="0" smtClean="0">
                <a:solidFill>
                  <a:schemeClr val="bg1"/>
                </a:solidFill>
              </a:rPr>
              <a:t>g.</a:t>
            </a:r>
            <a:endParaRPr lang="en-US" sz="1800" dirty="0">
              <a:solidFill>
                <a:schemeClr val="bg1"/>
              </a:solidFill>
            </a:endParaRPr>
          </a:p>
        </p:txBody>
      </p:sp>
      <p:pic>
        <p:nvPicPr>
          <p:cNvPr id="3074" name="Picture 2" descr="Image result for crypto handsh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2" y="838200"/>
            <a:ext cx="5486400"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2" y="0"/>
            <a:ext cx="12199557" cy="770449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531812"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Uy</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tín</a:t>
            </a:r>
            <a:r>
              <a:rPr lang="en-US" sz="3200" b="1" dirty="0">
                <a:solidFill>
                  <a:schemeClr val="bg1"/>
                </a:solidFill>
                <a:latin typeface="Roboto" panose="02000000000000000000" pitchFamily="2" charset="0"/>
                <a:ea typeface="Roboto" panose="02000000000000000000" pitchFamily="2" charset="0"/>
              </a:rPr>
              <a:t> </a:t>
            </a:r>
            <a:r>
              <a:rPr lang="en-US" sz="3200" b="1" dirty="0" err="1" smtClean="0">
                <a:solidFill>
                  <a:schemeClr val="bg1"/>
                </a:solidFill>
                <a:latin typeface="Roboto" panose="02000000000000000000" pitchFamily="2" charset="0"/>
                <a:ea typeface="Roboto" panose="02000000000000000000" pitchFamily="2" charset="0"/>
              </a:rPr>
              <a:t>tốt</a:t>
            </a:r>
            <a:r>
              <a:rPr lang="en-US" sz="3200" b="1" dirty="0" smtClean="0">
                <a:solidFill>
                  <a:schemeClr val="bg1"/>
                </a:solidFill>
                <a:latin typeface="Roboto" panose="02000000000000000000" pitchFamily="2" charset="0"/>
                <a:ea typeface="Roboto" panose="02000000000000000000" pitchFamily="2" charset="0"/>
              </a:rPr>
              <a:t> h</a:t>
            </a:r>
            <a:r>
              <a:rPr lang="vi-VN" sz="3200" b="1" dirty="0" smtClean="0">
                <a:solidFill>
                  <a:schemeClr val="bg1"/>
                </a:solidFill>
                <a:latin typeface="Roboto" panose="02000000000000000000" pitchFamily="2" charset="0"/>
                <a:ea typeface="Roboto" panose="02000000000000000000" pitchFamily="2" charset="0"/>
              </a:rPr>
              <a:t>ơ</a:t>
            </a:r>
            <a:r>
              <a:rPr lang="en-US" sz="3200" b="1" dirty="0" smtClean="0">
                <a:solidFill>
                  <a:schemeClr val="bg1"/>
                </a:solidFill>
                <a:latin typeface="Roboto" panose="02000000000000000000" pitchFamily="2" charset="0"/>
                <a:ea typeface="Roboto" panose="02000000000000000000" pitchFamily="2" charset="0"/>
              </a:rPr>
              <a:t>n:</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350069"/>
            <a:ext cx="3184181" cy="1938992"/>
          </a:xfrm>
          <a:prstGeom prst="rect">
            <a:avLst/>
          </a:prstGeom>
          <a:noFill/>
        </p:spPr>
        <p:txBody>
          <a:bodyPr wrap="square" lIns="0" tIns="0" rIns="0" bIns="0" rtlCol="0" anchor="t">
            <a:spAutoFit/>
          </a:bodyPr>
          <a:lstStyle/>
          <a:p>
            <a:r>
              <a:rPr lang="en-US" sz="1800" dirty="0" err="1" smtClean="0">
                <a:solidFill>
                  <a:schemeClr val="bg1"/>
                </a:solidFill>
              </a:rPr>
              <a:t>Với</a:t>
            </a:r>
            <a:r>
              <a:rPr lang="en-US" sz="1800" dirty="0" smtClean="0">
                <a:solidFill>
                  <a:schemeClr val="bg1"/>
                </a:solidFill>
              </a:rPr>
              <a:t> </a:t>
            </a:r>
            <a:r>
              <a:rPr lang="vi-VN" sz="1800" dirty="0" smtClean="0">
                <a:solidFill>
                  <a:schemeClr val="bg1"/>
                </a:solidFill>
              </a:rPr>
              <a:t>IEO</a:t>
            </a:r>
            <a:r>
              <a:rPr lang="vi-VN" sz="1800" dirty="0">
                <a:solidFill>
                  <a:schemeClr val="bg1"/>
                </a:solidFill>
              </a:rPr>
              <a:t>,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dirty="0">
              <a:solidFill>
                <a:schemeClr val="bg1"/>
              </a:solidFill>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rypto wh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812" y="-46689"/>
            <a:ext cx="10259567" cy="690468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760412" y="1430179"/>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725296" y="2590800"/>
            <a:ext cx="3540316" cy="276999"/>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7" name="Freeform 6"/>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sz="2600" dirty="0" smtClean="0">
                <a:solidFill>
                  <a:schemeClr val="bg1"/>
                </a:solidFill>
              </a:rPr>
              <a:t>Lợi </a:t>
            </a:r>
            <a:r>
              <a:rPr lang="vi-VN" sz="2600" dirty="0">
                <a:solidFill>
                  <a:schemeClr val="bg1"/>
                </a:solidFill>
              </a:rPr>
              <a:t>ích cho người dùng </a:t>
            </a:r>
            <a:r>
              <a:rPr lang="en-US" sz="2600" dirty="0" err="1" smtClean="0">
                <a:solidFill>
                  <a:schemeClr val="bg1"/>
                </a:solidFill>
              </a:rPr>
              <a:t>triển</a:t>
            </a:r>
            <a:r>
              <a:rPr lang="en-US" sz="2600" dirty="0" smtClean="0">
                <a:solidFill>
                  <a:schemeClr val="bg1"/>
                </a:solidFill>
              </a:rPr>
              <a:t> </a:t>
            </a:r>
            <a:r>
              <a:rPr lang="en-US" sz="2600" dirty="0" err="1" smtClean="0">
                <a:solidFill>
                  <a:schemeClr val="bg1"/>
                </a:solidFill>
              </a:rPr>
              <a:t>khai</a:t>
            </a:r>
            <a:r>
              <a:rPr lang="en-US" sz="2600" dirty="0" smtClean="0">
                <a:solidFill>
                  <a:schemeClr val="bg1"/>
                </a:solidFill>
              </a:rPr>
              <a:t> IEO</a:t>
            </a:r>
            <a:endParaRPr lang="en-US" sz="2600"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crypto roa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721" y="2336967"/>
            <a:ext cx="11049000" cy="62150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3557586" y="1304438"/>
            <a:ext cx="8667751" cy="769419"/>
          </a:xfrm>
          <a:prstGeom prst="rect">
            <a:avLst/>
          </a:prstGeom>
          <a:noFill/>
          <a:ln>
            <a:noFill/>
          </a:ln>
        </p:spPr>
        <p:txBody>
          <a:bodyPr wrap="square" lIns="121899" tIns="60949" rIns="121899" bIns="60949" rtlCol="0" anchor="ctr">
            <a:spAutoFit/>
          </a:bodyPr>
          <a:lstStyle/>
          <a:p>
            <a:pPr>
              <a:lnSpc>
                <a:spcPct val="150000"/>
              </a:lnSpc>
            </a:pPr>
            <a:r>
              <a:rPr lang="vi-VN" sz="1400" dirty="0">
                <a:solidFill>
                  <a:srgbClr val="286FB7"/>
                </a:solidFill>
              </a:rPr>
              <a:t>- Ngày mở bán: 28/01 Mã: </a:t>
            </a:r>
            <a:r>
              <a:rPr lang="vi-VN" sz="1400" dirty="0">
                <a:solidFill>
                  <a:schemeClr val="bg1"/>
                </a:solidFill>
              </a:rPr>
              <a:t>BTT Token type: Giá IEO: 1 BTT = 0.00012 USD Mục tiêu gọi vốn: 7,200,000 USD Nguồn cung: 990,000,000,000 Mở bán trên tổng cung: 17% Tìm hiểu BitTorrent </a:t>
            </a:r>
            <a:r>
              <a:rPr lang="vi-VN" sz="1400" dirty="0" smtClean="0">
                <a:solidFill>
                  <a:schemeClr val="bg1"/>
                </a:solidFill>
              </a:rPr>
              <a:t>(</a:t>
            </a:r>
            <a:r>
              <a:rPr lang="vi-VN" sz="1400" dirty="0">
                <a:solidFill>
                  <a:schemeClr val="bg1"/>
                </a:solidFill>
              </a:rPr>
              <a:t>Binance Launchpad)</a:t>
            </a:r>
            <a:endParaRPr lang="en-US" sz="1400" dirty="0">
              <a:solidFill>
                <a:schemeClr val="bg1"/>
              </a:solidFill>
            </a:endParaRPr>
          </a:p>
        </p:txBody>
      </p:sp>
      <p:sp>
        <p:nvSpPr>
          <p:cNvPr id="14" name="TextBox 13"/>
          <p:cNvSpPr txBox="1"/>
          <p:nvPr/>
        </p:nvSpPr>
        <p:spPr>
          <a:xfrm>
            <a:off x="4121964" y="2192377"/>
            <a:ext cx="8010608" cy="769419"/>
          </a:xfrm>
          <a:prstGeom prst="rect">
            <a:avLst/>
          </a:prstGeom>
          <a:noFill/>
          <a:ln>
            <a:noFill/>
          </a:ln>
        </p:spPr>
        <p:txBody>
          <a:bodyPr wrap="square" lIns="121899" tIns="60949" rIns="121899" bIns="60949" rtlCol="0" anchor="ctr">
            <a:spAutoFit/>
          </a:bodyPr>
          <a:lstStyle/>
          <a:p>
            <a:r>
              <a:rPr lang="vi-VN" sz="1400" dirty="0">
                <a:solidFill>
                  <a:srgbClr val="286FB7"/>
                </a:solidFill>
              </a:rPr>
              <a:t>- Ngày mở bán: 25/02 Mã: </a:t>
            </a:r>
            <a:r>
              <a:rPr lang="vi-VN" sz="1400" dirty="0">
                <a:solidFill>
                  <a:schemeClr val="bg1"/>
                </a:solidFill>
              </a:rPr>
              <a:t>FET Loại token: ERC20 Giá IEO: 1 FET = 0.08670 USD Mục tiêu gọi vốn: 21,000,000 USD Nguồn cung: 1,152,997,575 Mở bán trên tổng cung: 17.6% Tìm hiểu Fetch.Ai Celer Network (Binance Launchpad)</a:t>
            </a:r>
            <a:endParaRPr lang="en-US" sz="1400" dirty="0">
              <a:solidFill>
                <a:schemeClr val="bg1"/>
              </a:solidFill>
            </a:endParaRPr>
          </a:p>
        </p:txBody>
      </p:sp>
      <p:sp>
        <p:nvSpPr>
          <p:cNvPr id="15" name="TextBox 14"/>
          <p:cNvSpPr txBox="1"/>
          <p:nvPr/>
        </p:nvSpPr>
        <p:spPr>
          <a:xfrm>
            <a:off x="4722812" y="3160579"/>
            <a:ext cx="7655417"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6" name="TextBox 15"/>
          <p:cNvSpPr txBox="1"/>
          <p:nvPr/>
        </p:nvSpPr>
        <p:spPr>
          <a:xfrm>
            <a:off x="4257469" y="4128782"/>
            <a:ext cx="796786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7" name="TextBox 16"/>
          <p:cNvSpPr txBox="1"/>
          <p:nvPr/>
        </p:nvSpPr>
        <p:spPr>
          <a:xfrm>
            <a:off x="3880554" y="5059790"/>
            <a:ext cx="8308270" cy="769419"/>
          </a:xfrm>
          <a:prstGeom prst="rect">
            <a:avLst/>
          </a:prstGeom>
          <a:noFill/>
          <a:ln>
            <a:noFill/>
          </a:ln>
        </p:spPr>
        <p:txBody>
          <a:bodyPr wrap="square" lIns="121899" tIns="60949" rIns="121899" bIns="60949" rtlCol="0" anchor="ctr">
            <a:spAutoFit/>
          </a:bodyPr>
          <a:lstStyle/>
          <a:p>
            <a:r>
              <a:rPr lang="en-US" sz="1400" dirty="0">
                <a:solidFill>
                  <a:srgbClr val="286FB7"/>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8" name="TextBox 17"/>
          <p:cNvSpPr txBox="1"/>
          <p:nvPr/>
        </p:nvSpPr>
        <p:spPr>
          <a:xfrm>
            <a:off x="3540124" y="5864865"/>
            <a:ext cx="859244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cryp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5489632"/>
            <a:ext cx="12192001" cy="426853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6" name="Title 2"/>
          <p:cNvSpPr txBox="1">
            <a:spLocks/>
          </p:cNvSpPr>
          <p:nvPr/>
        </p:nvSpPr>
        <p:spPr>
          <a:xfrm>
            <a:off x="1951059" y="912531"/>
            <a:ext cx="8362888"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err="1" smtClean="0">
                <a:solidFill>
                  <a:srgbClr val="286FB7"/>
                </a:solidFill>
                <a:latin typeface="Roboto" panose="02000000000000000000" pitchFamily="2" charset="0"/>
                <a:ea typeface="Roboto" panose="02000000000000000000" pitchFamily="2" charset="0"/>
              </a:rPr>
              <a:t>WorldTrade</a:t>
            </a:r>
            <a:endParaRPr lang="en-US" sz="4800" b="1" dirty="0">
              <a:solidFill>
                <a:srgbClr val="286FB7"/>
              </a:solidFill>
              <a:latin typeface="Roboto" panose="02000000000000000000" pitchFamily="2" charset="0"/>
              <a:ea typeface="Roboto" panose="02000000000000000000" pitchFamily="2" charset="0"/>
            </a:endParaRPr>
          </a:p>
        </p:txBody>
      </p:sp>
      <p:sp>
        <p:nvSpPr>
          <p:cNvPr id="7" name="Footer Text"/>
          <p:cNvSpPr txBox="1"/>
          <p:nvPr/>
        </p:nvSpPr>
        <p:spPr>
          <a:xfrm>
            <a:off x="545958" y="4122003"/>
            <a:ext cx="5853254" cy="830997"/>
          </a:xfrm>
          <a:prstGeom prst="rect">
            <a:avLst/>
          </a:prstGeom>
          <a:noFill/>
        </p:spPr>
        <p:txBody>
          <a:bodyPr wrap="square" lIns="0" tIns="0" rIns="0" bIns="0" rtlCol="0" anchor="ctr">
            <a:spAutoFit/>
          </a:bodyPr>
          <a:lstStyle/>
          <a:p>
            <a:pPr>
              <a:lnSpc>
                <a:spcPct val="150000"/>
              </a:lnSpc>
            </a:pP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WorldTrade</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là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một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tảng</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a:t>
            </a:r>
            <a:r>
              <a:rPr lang="en-US" sz="1200" dirty="0" err="1">
                <a:solidFill>
                  <a:schemeClr val="bg1">
                    <a:lumMod val="75000"/>
                  </a:schemeClr>
                </a:solidFill>
                <a:latin typeface="Roboto" panose="02000000000000000000" pitchFamily="2" charset="0"/>
                <a:ea typeface="Roboto" panose="02000000000000000000" pitchFamily="2" charset="0"/>
              </a:rPr>
              <a:t>iện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tử</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có</a:t>
            </a:r>
            <a:r>
              <a:rPr lang="en-US" sz="1200" dirty="0">
                <a:solidFill>
                  <a:schemeClr val="bg1">
                    <a:lumMod val="75000"/>
                  </a:schemeClr>
                </a:solidFill>
                <a:latin typeface="Roboto" panose="02000000000000000000" pitchFamily="2" charset="0"/>
                <a:ea typeface="Roboto" panose="02000000000000000000" pitchFamily="2" charset="0"/>
              </a:rPr>
              <a:t> h</a:t>
            </a:r>
            <a:r>
              <a:rPr lang="vi-VN" sz="1200" dirty="0">
                <a:solidFill>
                  <a:schemeClr val="bg1">
                    <a:lumMod val="75000"/>
                  </a:schemeClr>
                </a:solidFill>
                <a:latin typeface="Roboto" panose="02000000000000000000" pitchFamily="2" charset="0"/>
                <a:ea typeface="Roboto" panose="02000000000000000000" pitchFamily="2" charset="0"/>
              </a:rPr>
              <a:t>ơ</a:t>
            </a:r>
            <a:r>
              <a:rPr lang="en-US" sz="1200" dirty="0">
                <a:solidFill>
                  <a:schemeClr val="bg1">
                    <a:lumMod val="75000"/>
                  </a:schemeClr>
                </a:solidFill>
                <a:latin typeface="Roboto" panose="02000000000000000000" pitchFamily="2" charset="0"/>
                <a:ea typeface="Roboto" panose="02000000000000000000" pitchFamily="2" charset="0"/>
              </a:rPr>
              <a:t>n 40 </a:t>
            </a:r>
            <a:r>
              <a:rPr lang="en-US" sz="1200" dirty="0" err="1">
                <a:solidFill>
                  <a:schemeClr val="bg1">
                    <a:lumMod val="75000"/>
                  </a:schemeClr>
                </a:solidFill>
                <a:latin typeface="Roboto" panose="02000000000000000000" pitchFamily="2" charset="0"/>
                <a:ea typeface="Roboto" panose="02000000000000000000" pitchFamily="2" charset="0"/>
              </a:rPr>
              <a:t>cặp</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a:t>
            </a:r>
            <a:r>
              <a:rPr lang="en-US" sz="1200" dirty="0" err="1">
                <a:solidFill>
                  <a:schemeClr val="bg1">
                    <a:lumMod val="75000"/>
                  </a:schemeClr>
                </a:solidFill>
                <a:latin typeface="Roboto" panose="02000000000000000000" pitchFamily="2" charset="0"/>
                <a:ea typeface="Roboto" panose="02000000000000000000" pitchFamily="2" charset="0"/>
              </a:rPr>
              <a:t>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khác</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nhau</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bao</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gồm</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Bitcoin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Ethereum</a:t>
            </a:r>
            <a:r>
              <a:rPr lang="en-US" sz="1200" dirty="0">
                <a:solidFill>
                  <a:schemeClr val="bg1">
                    <a:lumMod val="75000"/>
                  </a:schemeClr>
                </a:solidFill>
                <a:latin typeface="Roboto" panose="02000000000000000000" pitchFamily="2" charset="0"/>
                <a:ea typeface="Roboto" panose="02000000000000000000" pitchFamily="2" charset="0"/>
              </a:rPr>
              <a:t>, Dash, Litecoin,v..v..</a:t>
            </a:r>
            <a:r>
              <a:rPr lang="en-US" sz="1200" dirty="0" err="1">
                <a:solidFill>
                  <a:schemeClr val="bg1">
                    <a:lumMod val="75000"/>
                  </a:schemeClr>
                </a:solidFill>
                <a:latin typeface="Roboto" panose="02000000000000000000" pitchFamily="2" charset="0"/>
                <a:ea typeface="Roboto" panose="02000000000000000000" pitchFamily="2" charset="0"/>
              </a:rPr>
              <a:t>và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còn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phát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triển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cùng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các</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chương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trình</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đầy</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hứa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hẹn</a:t>
            </a:r>
            <a:r>
              <a:rPr lang="en-US" sz="1200" dirty="0" smtClean="0">
                <a:solidFill>
                  <a:schemeClr val="bg1">
                    <a:lumMod val="75000"/>
                  </a:schemeClr>
                </a:solidFill>
                <a:latin typeface="Roboto" panose="02000000000000000000" pitchFamily="2" charset="0"/>
                <a:ea typeface="Roboto" panose="02000000000000000000" pitchFamily="2" charset="0"/>
              </a:rPr>
              <a:t>.</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0" name="Freeform 9"/>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Footer Text"/>
          <p:cNvSpPr txBox="1"/>
          <p:nvPr/>
        </p:nvSpPr>
        <p:spPr>
          <a:xfrm>
            <a:off x="8837612" y="3447303"/>
            <a:ext cx="5853254" cy="246221"/>
          </a:xfrm>
          <a:prstGeom prst="rect">
            <a:avLst/>
          </a:prstGeom>
          <a:noFill/>
        </p:spPr>
        <p:txBody>
          <a:bodyPr wrap="square" lIns="0" tIns="0" rIns="0" bIns="0" rtlCol="0" anchor="ctr">
            <a:spAutoFit/>
          </a:bodyPr>
          <a:lstStyle/>
          <a:p>
            <a:pPr>
              <a:lnSpc>
                <a:spcPct val="150000"/>
              </a:lnSpc>
            </a:pPr>
            <a:r>
              <a:rPr lang="en-US" sz="1200" dirty="0" smtClean="0">
                <a:solidFill>
                  <a:schemeClr val="bg1">
                    <a:lumMod val="75000"/>
                  </a:schemeClr>
                </a:solidFill>
                <a:latin typeface="Roboto" panose="02000000000000000000" pitchFamily="2" charset="0"/>
                <a:ea typeface="Roboto" panose="02000000000000000000" pitchFamily="2" charset="0"/>
              </a:rPr>
              <a:t>logo</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2" name="Footer Text"/>
          <p:cNvSpPr txBox="1"/>
          <p:nvPr/>
        </p:nvSpPr>
        <p:spPr>
          <a:xfrm>
            <a:off x="5332412" y="6321581"/>
            <a:ext cx="5853254" cy="246221"/>
          </a:xfrm>
          <a:prstGeom prst="rect">
            <a:avLst/>
          </a:prstGeom>
          <a:noFill/>
        </p:spPr>
        <p:txBody>
          <a:bodyPr wrap="square" lIns="0" tIns="0" rIns="0" bIns="0" rtlCol="0" anchor="ctr">
            <a:spAutoFit/>
          </a:bodyPr>
          <a:lstStyle/>
          <a:p>
            <a:pPr>
              <a:lnSpc>
                <a:spcPct val="150000"/>
              </a:lnSpc>
            </a:pPr>
            <a:r>
              <a:rPr lang="en-US" sz="1200" dirty="0" err="1" smtClean="0">
                <a:solidFill>
                  <a:schemeClr val="bg1">
                    <a:lumMod val="75000"/>
                  </a:schemeClr>
                </a:solidFill>
                <a:latin typeface="Roboto" panose="02000000000000000000" pitchFamily="2" charset="0"/>
                <a:ea typeface="Roboto" panose="02000000000000000000" pitchFamily="2" charset="0"/>
              </a:rPr>
              <a:t>Nền</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quả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địa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cầu</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như</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bàn</a:t>
            </a:r>
            <a:endParaRPr lang="en-US" sz="1200" dirty="0">
              <a:solidFill>
                <a:schemeClr val="bg1">
                  <a:lumMod val="75000"/>
                </a:schemeClr>
              </a:solidFill>
              <a:latin typeface="Roboto" panose="02000000000000000000" pitchFamily="2" charset="0"/>
              <a:ea typeface="Roboto" panose="02000000000000000000" pitchFamily="2" charset="0"/>
            </a:endParaRPr>
          </a:p>
        </p:txBody>
      </p:sp>
      <p:pic>
        <p:nvPicPr>
          <p:cNvPr id="2052" name="Picture 4"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2" y="2990461"/>
            <a:ext cx="88011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29000"/>
          </a:stretch>
        </a:blipFill>
        <a:effectLst/>
      </p:bgPr>
    </p:bg>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Hỗ</a:t>
            </a:r>
            <a:r>
              <a:rPr lang="en-US" sz="1800" b="1" dirty="0">
                <a:solidFill>
                  <a:srgbClr val="0070C0"/>
                </a:solidFill>
              </a:rPr>
              <a:t> </a:t>
            </a:r>
            <a:r>
              <a:rPr lang="en-US" sz="1800" b="1" dirty="0" err="1">
                <a:solidFill>
                  <a:srgbClr val="0070C0"/>
                </a:solidFill>
              </a:rPr>
              <a:t>trợ</a:t>
            </a:r>
            <a:r>
              <a:rPr lang="en-US" sz="1800" b="1" dirty="0">
                <a:solidFill>
                  <a:srgbClr val="0070C0"/>
                </a:solidFill>
              </a:rPr>
              <a:t> </a:t>
            </a:r>
            <a:r>
              <a:rPr lang="vi-VN" sz="1800" b="1" dirty="0">
                <a:solidFill>
                  <a:srgbClr val="0070C0"/>
                </a:solidFill>
              </a:rPr>
              <a:t>đa</a:t>
            </a:r>
            <a:r>
              <a:rPr lang="en-US" sz="1800" b="1" dirty="0">
                <a:solidFill>
                  <a:srgbClr val="0070C0"/>
                </a:solidFill>
              </a:rPr>
              <a:t> </a:t>
            </a:r>
            <a:r>
              <a:rPr lang="en-US" sz="1800" b="1" dirty="0" err="1">
                <a:solidFill>
                  <a:srgbClr val="0070C0"/>
                </a:solidFill>
              </a:rPr>
              <a:t>ngôn</a:t>
            </a:r>
            <a:r>
              <a:rPr lang="en-US" sz="1800" b="1" dirty="0">
                <a:solidFill>
                  <a:srgbClr val="0070C0"/>
                </a:solidFill>
              </a:rPr>
              <a:t> </a:t>
            </a:r>
            <a:r>
              <a:rPr lang="en-US" sz="1800" b="1" dirty="0" err="1">
                <a:solidFill>
                  <a:srgbClr val="0070C0"/>
                </a:solidFill>
              </a:rPr>
              <a:t>ngữ</a:t>
            </a:r>
            <a:endParaRPr lang="en-US" sz="1800" b="1" dirty="0">
              <a:solidFill>
                <a:srgbClr val="0070C0"/>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Tính</a:t>
            </a:r>
            <a:r>
              <a:rPr lang="en-US" sz="1800" b="1" dirty="0">
                <a:solidFill>
                  <a:srgbClr val="0070C0"/>
                </a:solidFill>
              </a:rPr>
              <a:t> </a:t>
            </a:r>
            <a:r>
              <a:rPr lang="en-US" sz="1800" b="1" dirty="0" err="1">
                <a:solidFill>
                  <a:srgbClr val="0070C0"/>
                </a:solidFill>
              </a:rPr>
              <a:t>thanh</a:t>
            </a:r>
            <a:r>
              <a:rPr lang="en-US" sz="1800" b="1" dirty="0">
                <a:solidFill>
                  <a:srgbClr val="0070C0"/>
                </a:solidFill>
              </a:rPr>
              <a:t> </a:t>
            </a:r>
            <a:r>
              <a:rPr lang="en-US" sz="1800" b="1" dirty="0" err="1">
                <a:solidFill>
                  <a:srgbClr val="0070C0"/>
                </a:solidFill>
              </a:rPr>
              <a:t>khoản</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rgbClr val="0070C0"/>
                </a:solidFill>
              </a:rPr>
              <a:t>Hỗ</a:t>
            </a:r>
            <a:r>
              <a:rPr lang="en-US" sz="1800" b="1">
                <a:solidFill>
                  <a:srgbClr val="0070C0"/>
                </a:solidFill>
              </a:rPr>
              <a:t> </a:t>
            </a:r>
            <a:r>
              <a:rPr lang="en-US" sz="1800" b="1" err="1">
                <a:solidFill>
                  <a:srgbClr val="0070C0"/>
                </a:solidFill>
              </a:rPr>
              <a:t>trợ</a:t>
            </a:r>
            <a:r>
              <a:rPr lang="en-US" sz="1800" b="1">
                <a:solidFill>
                  <a:srgbClr val="0070C0"/>
                </a:solidFill>
              </a:rPr>
              <a:t> </a:t>
            </a:r>
            <a:r>
              <a:rPr lang="vi-VN" sz="1800" b="1">
                <a:solidFill>
                  <a:srgbClr val="0070C0"/>
                </a:solidFill>
              </a:rPr>
              <a:t>đ</a:t>
            </a:r>
            <a:r>
              <a:rPr lang="en-US" sz="1800" b="1">
                <a:solidFill>
                  <a:srgbClr val="0070C0"/>
                </a:solidFill>
              </a:rPr>
              <a:t>a </a:t>
            </a:r>
            <a:r>
              <a:rPr lang="en-US" sz="1800" b="1" err="1">
                <a:solidFill>
                  <a:srgbClr val="0070C0"/>
                </a:solidFill>
              </a:rPr>
              <a:t>thiết</a:t>
            </a:r>
            <a:r>
              <a:rPr lang="en-US" sz="1800" b="1">
                <a:solidFill>
                  <a:srgbClr val="0070C0"/>
                </a:solidFill>
              </a:rPr>
              <a:t> </a:t>
            </a:r>
            <a:r>
              <a:rPr lang="en-US" sz="1800" b="1" err="1">
                <a:solidFill>
                  <a:srgbClr val="0070C0"/>
                </a:solidFill>
              </a:rPr>
              <a:t>bị</a:t>
            </a:r>
            <a:endParaRPr lang="en-US" sz="1800" b="1">
              <a:solidFill>
                <a:srgbClr val="0070C0"/>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Công</a:t>
            </a:r>
            <a:r>
              <a:rPr lang="en-US" sz="1800" b="1" dirty="0">
                <a:solidFill>
                  <a:srgbClr val="0070C0"/>
                </a:solidFill>
              </a:rPr>
              <a:t> </a:t>
            </a:r>
            <a:r>
              <a:rPr lang="en-US" sz="1800" b="1" dirty="0" err="1">
                <a:solidFill>
                  <a:srgbClr val="0070C0"/>
                </a:solidFill>
              </a:rPr>
              <a:t>nghệ</a:t>
            </a:r>
            <a:r>
              <a:rPr lang="en-US" sz="1800" b="1" dirty="0">
                <a:solidFill>
                  <a:srgbClr val="0070C0"/>
                </a:solidFill>
              </a:rPr>
              <a:t> v</a:t>
            </a:r>
            <a:r>
              <a:rPr lang="vi-VN" sz="1800" b="1" dirty="0">
                <a:solidFill>
                  <a:srgbClr val="0070C0"/>
                </a:solidFill>
              </a:rPr>
              <a:t>ượ</a:t>
            </a:r>
            <a:r>
              <a:rPr lang="en-US" sz="1800" b="1" dirty="0">
                <a:solidFill>
                  <a:srgbClr val="0070C0"/>
                </a:solidFill>
              </a:rPr>
              <a:t>t </a:t>
            </a:r>
            <a:r>
              <a:rPr lang="en-US" sz="1800" b="1" dirty="0" err="1">
                <a:solidFill>
                  <a:srgbClr val="0070C0"/>
                </a:solidFill>
              </a:rPr>
              <a:t>trội</a:t>
            </a:r>
            <a:endParaRPr lang="en-US" sz="1800" b="1" dirty="0">
              <a:solidFill>
                <a:srgbClr val="0070C0"/>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7740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7513915" y="8652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lumMod val="75000"/>
                  </a:schemeClr>
                </a:solidFill>
              </a:rPr>
              <a:t>Ký hiệu : WTE</a:t>
            </a:r>
          </a:p>
        </p:txBody>
      </p:sp>
      <p:sp>
        <p:nvSpPr>
          <p:cNvPr id="3" name="Title 2"/>
          <p:cNvSpPr>
            <a:spLocks noGrp="1"/>
          </p:cNvSpPr>
          <p:nvPr>
            <p:ph type="title"/>
          </p:nvPr>
        </p:nvSpPr>
        <p:spPr>
          <a:xfrm>
            <a:off x="830768" y="204896"/>
            <a:ext cx="11154912" cy="660511"/>
          </a:xfrm>
        </p:spPr>
        <p:txBody>
          <a:bodyPr/>
          <a:lstStyle/>
          <a:p>
            <a:r>
              <a:rPr lang="en-US" sz="5900" b="1" dirty="0" err="1" smtClean="0">
                <a:solidFill>
                  <a:srgbClr val="286FB7"/>
                </a:solidFill>
              </a:rPr>
              <a:t>WorldTrade</a:t>
            </a:r>
            <a:r>
              <a:rPr lang="en-US" sz="5900" b="1" dirty="0" smtClean="0">
                <a:solidFill>
                  <a:srgbClr val="286FB7"/>
                </a:solidFill>
              </a:rPr>
              <a:t> Token</a:t>
            </a:r>
            <a:endParaRPr lang="en-US" sz="5900" b="1" dirty="0">
              <a:solidFill>
                <a:srgbClr val="286FB7"/>
              </a:solidFill>
            </a:endParaRP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583605"/>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Thuật toán: </a:t>
            </a:r>
            <a:r>
              <a:rPr lang="en-US" sz="2100" b="1">
                <a:solidFill>
                  <a:schemeClr val="bg1">
                    <a:lumMod val="75000"/>
                  </a:schemeClr>
                </a:solidFill>
              </a:rPr>
              <a:t>ERC 20</a:t>
            </a:r>
          </a:p>
        </p:txBody>
      </p:sp>
      <p:sp>
        <p:nvSpPr>
          <p:cNvPr id="22" name="TextBox 21"/>
          <p:cNvSpPr txBox="1"/>
          <p:nvPr/>
        </p:nvSpPr>
        <p:spPr>
          <a:xfrm>
            <a:off x="7313939" y="3029524"/>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Giá hiện tại: </a:t>
            </a:r>
            <a:r>
              <a:rPr lang="en-US" sz="2100" b="1">
                <a:solidFill>
                  <a:schemeClr val="bg1">
                    <a:lumMod val="75000"/>
                  </a:schemeClr>
                </a:solidFill>
              </a:rPr>
              <a:t>0.3$ / WTE</a:t>
            </a:r>
          </a:p>
        </p:txBody>
      </p:sp>
      <p:sp>
        <p:nvSpPr>
          <p:cNvPr id="23" name="TextBox 22"/>
          <p:cNvSpPr txBox="1"/>
          <p:nvPr/>
        </p:nvSpPr>
        <p:spPr>
          <a:xfrm>
            <a:off x="7313939" y="4398497"/>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Tổng l</a:t>
            </a:r>
            <a:r>
              <a:rPr lang="vi-VN" sz="2100" b="1">
                <a:solidFill>
                  <a:srgbClr val="286FB7"/>
                </a:solidFill>
              </a:rPr>
              <a:t>ượng</a:t>
            </a:r>
            <a:r>
              <a:rPr lang="en-US" sz="2100" b="1">
                <a:solidFill>
                  <a:srgbClr val="286FB7"/>
                </a:solidFill>
              </a:rPr>
              <a:t> coin: </a:t>
            </a:r>
            <a:r>
              <a:rPr lang="en-US" sz="2100" b="1">
                <a:solidFill>
                  <a:schemeClr val="bg1">
                    <a:lumMod val="75000"/>
                  </a:schemeClr>
                </a:solidFill>
              </a:rPr>
              <a:t>50,000,000 coin</a:t>
            </a:r>
            <a:r>
              <a:rPr lang="en-US" sz="2100">
                <a:solidFill>
                  <a:schemeClr val="bg1">
                    <a:lumMod val="75000"/>
                  </a:schemeClr>
                </a:solidFill>
              </a:rPr>
              <a:t> </a:t>
            </a:r>
          </a:p>
        </p:txBody>
      </p:sp>
      <p:pic>
        <p:nvPicPr>
          <p:cNvPr id="1026" name="Picture 2" descr="C:\Users\aplaptop\Desktop\go_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46" y="196986"/>
            <a:ext cx="698318" cy="6985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rgbClr val="2464A4"/>
                </a:solidFill>
              </a:rPr>
              <a:t>Sàn giao dịch riêng quy đổi ra: </a:t>
            </a:r>
            <a:endParaRPr lang="en-US" sz="2100" b="1">
              <a:solidFill>
                <a:srgbClr val="2464A4"/>
              </a:solidFill>
            </a:endParaRPr>
          </a:p>
          <a:p>
            <a:r>
              <a:rPr lang="vi-VN" sz="1900" b="1">
                <a:solidFill>
                  <a:schemeClr val="bg1">
                    <a:lumMod val="75000"/>
                  </a:schemeClr>
                </a:solidFill>
              </a:rPr>
              <a:t>BTC, ETH, XRP, XLM, USDC, ETC, ZRX, BAT, ZEC, REP.</a:t>
            </a:r>
            <a:endParaRPr lang="en-US" sz="1900" b="1">
              <a:solidFill>
                <a:schemeClr val="bg1">
                  <a:lumMod val="75000"/>
                </a:schemeClr>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pic>
        <p:nvPicPr>
          <p:cNvPr id="4" name="Picture 3"/>
          <p:cNvPicPr>
            <a:picLocks noChangeAspect="1"/>
          </p:cNvPicPr>
          <p:nvPr/>
        </p:nvPicPr>
        <p:blipFill>
          <a:blip r:embed="rId3"/>
          <a:stretch>
            <a:fillRect/>
          </a:stretch>
        </p:blipFill>
        <p:spPr>
          <a:xfrm>
            <a:off x="1141412" y="1676400"/>
            <a:ext cx="9149770" cy="4908231"/>
          </a:xfrm>
          <a:prstGeom prst="rect">
            <a:avLst/>
          </a:prstGeom>
        </p:spPr>
      </p:pic>
    </p:spTree>
    <p:extLst>
      <p:ext uri="{BB962C8B-B14F-4D97-AF65-F5344CB8AC3E}">
        <p14:creationId xmlns:p14="http://schemas.microsoft.com/office/powerpoint/2010/main" val="248772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2513012" y="2285999"/>
            <a:ext cx="8001000" cy="5774307"/>
          </a:xfrm>
          <a:prstGeom prst="rect">
            <a:avLst/>
          </a:prstGeom>
        </p:spPr>
      </p:pic>
    </p:spTree>
    <p:extLst>
      <p:ext uri="{BB962C8B-B14F-4D97-AF65-F5344CB8AC3E}">
        <p14:creationId xmlns:p14="http://schemas.microsoft.com/office/powerpoint/2010/main" val="34800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áº¿t quáº£ hÃ¬nh áº£nh cho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1" y="785342"/>
            <a:ext cx="8154194" cy="6115646"/>
          </a:xfrm>
          <a:prstGeom prst="rect">
            <a:avLst/>
          </a:prstGeom>
          <a:noFill/>
          <a:extLst>
            <a:ext uri="{909E8E84-426E-40DD-AFC4-6F175D3DCCD1}">
              <a14:hiddenFill xmlns:a14="http://schemas.microsoft.com/office/drawing/2010/main">
                <a:solidFill>
                  <a:srgbClr val="FFFFFF"/>
                </a:solidFill>
              </a14:hiddenFill>
            </a:ext>
          </a:extLst>
        </p:spPr>
      </p:pic>
      <p:sp>
        <p:nvSpPr>
          <p:cNvPr id="145" name="Flowchart: Manual Input 144"/>
          <p:cNvSpPr/>
          <p:nvPr/>
        </p:nvSpPr>
        <p:spPr bwMode="auto">
          <a:xfrm rot="10800000">
            <a:off x="11621658" y="4191022"/>
            <a:ext cx="265593" cy="108900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sp>
        <p:nvSpPr>
          <p:cNvPr id="130" name="Rectangle 129"/>
          <p:cNvSpPr/>
          <p:nvPr/>
        </p:nvSpPr>
        <p:spPr>
          <a:xfrm>
            <a:off x="10748995" y="3819211"/>
            <a:ext cx="1138254" cy="1235389"/>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4" name="Freeform 217"/>
          <p:cNvSpPr>
            <a:spLocks noEditPoints="1"/>
          </p:cNvSpPr>
          <p:nvPr/>
        </p:nvSpPr>
        <p:spPr bwMode="auto">
          <a:xfrm>
            <a:off x="10971476" y="4229696"/>
            <a:ext cx="693291" cy="52010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34" name="Rectangle 133"/>
          <p:cNvSpPr/>
          <p:nvPr/>
        </p:nvSpPr>
        <p:spPr>
          <a:xfrm>
            <a:off x="4215782" y="2608928"/>
            <a:ext cx="4875527"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286FB7"/>
              </a:solidFill>
            </a:endParaRPr>
          </a:p>
        </p:txBody>
      </p:sp>
      <p:sp>
        <p:nvSpPr>
          <p:cNvPr id="136" name="Flowchart: Manual Input 135"/>
          <p:cNvSpPr/>
          <p:nvPr/>
        </p:nvSpPr>
        <p:spPr bwMode="auto">
          <a:xfrm rot="10800000">
            <a:off x="10229570" y="2716569"/>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89" name="Group 188"/>
          <p:cNvGrpSpPr/>
          <p:nvPr/>
        </p:nvGrpSpPr>
        <p:grpSpPr>
          <a:xfrm>
            <a:off x="9091311" y="2441084"/>
            <a:ext cx="265593" cy="1101929"/>
            <a:chOff x="5432658" y="1830812"/>
            <a:chExt cx="199247" cy="826447"/>
          </a:xfrm>
          <a:solidFill>
            <a:srgbClr val="2464A4"/>
          </a:solidFill>
        </p:grpSpPr>
        <p:sp>
          <p:nvSpPr>
            <p:cNvPr id="146" name="Flowchart: Manual Input 145"/>
            <p:cNvSpPr/>
            <p:nvPr/>
          </p:nvSpPr>
          <p:spPr bwMode="auto">
            <a:xfrm>
              <a:off x="5432658" y="1830812"/>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7" name="Flowchart: Manual Input 146"/>
            <p:cNvSpPr/>
            <p:nvPr/>
          </p:nvSpPr>
          <p:spPr bwMode="auto">
            <a:xfrm rot="10800000">
              <a:off x="5432658" y="2037424"/>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8" name="Rectangle 137"/>
          <p:cNvSpPr/>
          <p:nvPr/>
        </p:nvSpPr>
        <p:spPr>
          <a:xfrm>
            <a:off x="9356903" y="2441083"/>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7" name="TextBox 116"/>
          <p:cNvSpPr txBox="1"/>
          <p:nvPr/>
        </p:nvSpPr>
        <p:spPr>
          <a:xfrm>
            <a:off x="6195986" y="2565096"/>
            <a:ext cx="2793750"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a:solidFill>
                  <a:schemeClr val="bg1"/>
                </a:solidFill>
              </a:rPr>
              <a:t>g</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gói</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thu</a:t>
            </a:r>
            <a:r>
              <a:rPr lang="en-US" sz="1200">
                <a:solidFill>
                  <a:schemeClr val="bg1"/>
                </a:solidFill>
              </a:rPr>
              <a:t> </a:t>
            </a:r>
            <a:r>
              <a:rPr lang="en-US" sz="1200" err="1">
                <a:solidFill>
                  <a:schemeClr val="bg1"/>
                </a:solidFill>
              </a:rPr>
              <a:t>hút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tạo</a:t>
            </a:r>
            <a:r>
              <a:rPr lang="en-US" sz="1200">
                <a:solidFill>
                  <a:schemeClr val="bg1"/>
                </a:solidFill>
              </a:rPr>
              <a:t> </a:t>
            </a:r>
            <a:r>
              <a:rPr lang="en-US" sz="1200" err="1">
                <a:solidFill>
                  <a:schemeClr val="bg1"/>
                </a:solidFill>
              </a:rPr>
              <a:t>nền</a:t>
            </a:r>
            <a:r>
              <a:rPr lang="en-US" sz="1200">
                <a:solidFill>
                  <a:schemeClr val="bg1"/>
                </a:solidFill>
              </a:rPr>
              <a:t> </a:t>
            </a:r>
            <a:r>
              <a:rPr lang="en-US" sz="1200" err="1">
                <a:solidFill>
                  <a:schemeClr val="bg1"/>
                </a:solidFill>
              </a:rPr>
              <a:t>móng</a:t>
            </a:r>
            <a:r>
              <a:rPr lang="en-US" sz="1200">
                <a:solidFill>
                  <a:schemeClr val="bg1"/>
                </a:solidFill>
              </a:rPr>
              <a:t> </a:t>
            </a:r>
            <a:r>
              <a:rPr lang="en-US" sz="1200" err="1">
                <a:solidFill>
                  <a:schemeClr val="bg1"/>
                </a:solidFill>
              </a:rPr>
              <a:t>thành</a:t>
            </a:r>
            <a:r>
              <a:rPr lang="en-US" sz="1200">
                <a:solidFill>
                  <a:schemeClr val="bg1"/>
                </a:solidFill>
              </a:rPr>
              <a:t> </a:t>
            </a:r>
            <a:r>
              <a:rPr lang="en-US" sz="1200" err="1">
                <a:solidFill>
                  <a:schemeClr val="bg1"/>
                </a:solidFill>
              </a:rPr>
              <a:t>viên</a:t>
            </a:r>
            <a:r>
              <a:rPr lang="en-US" sz="1200">
                <a:solidFill>
                  <a:schemeClr val="bg1"/>
                </a:solidFill>
              </a:rPr>
              <a:t> </a:t>
            </a:r>
            <a:r>
              <a:rPr lang="en-US" sz="1200" err="1">
                <a:solidFill>
                  <a:schemeClr val="bg1"/>
                </a:solidFill>
              </a:rPr>
              <a:t>cốt</a:t>
            </a:r>
            <a:r>
              <a:rPr lang="en-US" sz="1200">
                <a:solidFill>
                  <a:schemeClr val="bg1"/>
                </a:solidFill>
              </a:rPr>
              <a:t> </a:t>
            </a:r>
            <a:r>
              <a:rPr lang="en-US" sz="1200" err="1">
                <a:solidFill>
                  <a:schemeClr val="bg1"/>
                </a:solidFill>
              </a:rPr>
              <a:t>lõi</a:t>
            </a:r>
            <a:endParaRPr lang="en-US" sz="1200">
              <a:solidFill>
                <a:schemeClr val="bg1"/>
              </a:solidFill>
            </a:endParaRPr>
          </a:p>
        </p:txBody>
      </p:sp>
      <p:grpSp>
        <p:nvGrpSpPr>
          <p:cNvPr id="190" name="Group 189"/>
          <p:cNvGrpSpPr/>
          <p:nvPr/>
        </p:nvGrpSpPr>
        <p:grpSpPr>
          <a:xfrm>
            <a:off x="10483402" y="3819211"/>
            <a:ext cx="265593" cy="1438589"/>
            <a:chOff x="6476998" y="2745305"/>
            <a:chExt cx="199247" cy="826447"/>
          </a:xfrm>
          <a:solidFill>
            <a:srgbClr val="2464A4"/>
          </a:solidFill>
        </p:grpSpPr>
        <p:sp>
          <p:nvSpPr>
            <p:cNvPr id="142" name="Flowchart: Manual Input 141"/>
            <p:cNvSpPr/>
            <p:nvPr/>
          </p:nvSpPr>
          <p:spPr bwMode="auto">
            <a:xfrm>
              <a:off x="6476998" y="2745305"/>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3" name="Flowchart: Manual Input 142"/>
            <p:cNvSpPr/>
            <p:nvPr/>
          </p:nvSpPr>
          <p:spPr bwMode="auto">
            <a:xfrm rot="10800000">
              <a:off x="6476998" y="2951917"/>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5" name="Rectangle 134"/>
          <p:cNvSpPr/>
          <p:nvPr/>
        </p:nvSpPr>
        <p:spPr>
          <a:xfrm>
            <a:off x="4215784" y="4038600"/>
            <a:ext cx="6267617" cy="1219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5" name="Freeform 135"/>
          <p:cNvSpPr>
            <a:spLocks noEditPoints="1"/>
          </p:cNvSpPr>
          <p:nvPr/>
        </p:nvSpPr>
        <p:spPr bwMode="auto">
          <a:xfrm>
            <a:off x="9677970" y="2629107"/>
            <a:ext cx="496124" cy="58645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78" name="TextBox 177"/>
          <p:cNvSpPr txBox="1"/>
          <p:nvPr/>
        </p:nvSpPr>
        <p:spPr>
          <a:xfrm>
            <a:off x="6109029" y="3937002"/>
            <a:ext cx="4284648" cy="1323439"/>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hành</a:t>
            </a:r>
            <a:r>
              <a:rPr lang="en-US" sz="1600" b="1">
                <a:solidFill>
                  <a:schemeClr val="bg1"/>
                </a:solidFill>
              </a:rPr>
              <a:t> IOE</a:t>
            </a:r>
          </a:p>
          <a:p>
            <a:pPr algn="r">
              <a:lnSpc>
                <a:spcPct val="150000"/>
              </a:lnSpc>
            </a:pPr>
            <a:r>
              <a:rPr lang="en-US" sz="1200" err="1">
                <a:solidFill>
                  <a:schemeClr val="bg1"/>
                </a:solidFill>
              </a:rPr>
              <a:t>Tạo</a:t>
            </a:r>
            <a:r>
              <a:rPr lang="en-US" sz="1200">
                <a:solidFill>
                  <a:schemeClr val="bg1"/>
                </a:solidFill>
              </a:rPr>
              <a:t> </a:t>
            </a:r>
            <a:r>
              <a:rPr lang="en-US" sz="1200" err="1">
                <a:solidFill>
                  <a:schemeClr val="bg1"/>
                </a:solidFill>
              </a:rPr>
              <a:t>sự</a:t>
            </a:r>
            <a:r>
              <a:rPr lang="en-US" sz="1200">
                <a:solidFill>
                  <a:schemeClr val="bg1"/>
                </a:solidFill>
              </a:rPr>
              <a:t> cam </a:t>
            </a:r>
            <a:r>
              <a:rPr lang="en-US" sz="1200" err="1">
                <a:solidFill>
                  <a:schemeClr val="bg1"/>
                </a:solidFill>
              </a:rPr>
              <a:t>kết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cho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sàn</a:t>
            </a:r>
            <a:r>
              <a:rPr lang="en-US" sz="1200">
                <a:solidFill>
                  <a:schemeClr val="bg1"/>
                </a:solidFill>
              </a:rPr>
              <a:t> </a:t>
            </a:r>
            <a:r>
              <a:rPr lang="en-US" sz="1200" err="1">
                <a:solidFill>
                  <a:schemeClr val="bg1"/>
                </a:solidFill>
              </a:rPr>
              <a:t>và</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cổ</a:t>
            </a:r>
            <a:r>
              <a:rPr lang="en-US" sz="1200">
                <a:solidFill>
                  <a:schemeClr val="bg1"/>
                </a:solidFill>
              </a:rPr>
              <a:t> </a:t>
            </a:r>
            <a:r>
              <a:rPr lang="vi-VN" sz="1200">
                <a:solidFill>
                  <a:schemeClr val="bg1"/>
                </a:solidFill>
              </a:rPr>
              <a:t>đô</a:t>
            </a:r>
            <a:r>
              <a:rPr lang="en-US" sz="1200" err="1">
                <a:solidFill>
                  <a:schemeClr val="bg1"/>
                </a:solidFill>
              </a:rPr>
              <a:t>ng</a:t>
            </a:r>
            <a:r>
              <a:rPr lang="en-US" sz="1200">
                <a:solidFill>
                  <a:schemeClr val="bg1"/>
                </a:solidFill>
              </a:rPr>
              <a:t>.</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mạng</a:t>
            </a:r>
            <a:r>
              <a:rPr lang="en-US" sz="1200">
                <a:solidFill>
                  <a:schemeClr val="bg1"/>
                </a:solidFill>
              </a:rPr>
              <a:t> l</a:t>
            </a:r>
            <a:r>
              <a:rPr lang="vi-VN" sz="1200">
                <a:solidFill>
                  <a:schemeClr val="bg1"/>
                </a:solidFill>
              </a:rPr>
              <a:t>ướt</a:t>
            </a:r>
            <a:r>
              <a:rPr lang="en-US" sz="1200">
                <a:solidFill>
                  <a:schemeClr val="bg1"/>
                </a:solidFill>
              </a:rPr>
              <a:t> </a:t>
            </a:r>
            <a:r>
              <a:rPr lang="en-US" sz="1200" err="1">
                <a:solidFill>
                  <a:schemeClr val="bg1"/>
                </a:solidFill>
              </a:rPr>
              <a:t>kết</a:t>
            </a:r>
            <a:r>
              <a:rPr lang="en-US" sz="1200">
                <a:solidFill>
                  <a:schemeClr val="bg1"/>
                </a:solidFill>
              </a:rPr>
              <a:t> </a:t>
            </a:r>
            <a:r>
              <a:rPr lang="en-US" sz="1200" err="1">
                <a:solidFill>
                  <a:schemeClr val="bg1"/>
                </a:solidFill>
              </a:rPr>
              <a:t>nối</a:t>
            </a:r>
            <a:r>
              <a:rPr lang="en-US" sz="1200">
                <a:solidFill>
                  <a:schemeClr val="bg1"/>
                </a:solidFill>
              </a:rPr>
              <a:t> ICO.</a:t>
            </a:r>
          </a:p>
          <a:p>
            <a:pPr algn="r">
              <a:lnSpc>
                <a:spcPct val="150000"/>
              </a:lnSpc>
            </a:pPr>
            <a:r>
              <a:rPr lang="en-US" sz="1200">
                <a:solidFill>
                  <a:schemeClr val="bg1"/>
                </a:solidFill>
              </a:rPr>
              <a:t>T</a:t>
            </a:r>
            <a:r>
              <a:rPr lang="vi-VN" sz="1200">
                <a:solidFill>
                  <a:schemeClr val="bg1"/>
                </a:solidFill>
              </a:rPr>
              <a:t>ă</a:t>
            </a:r>
            <a:r>
              <a:rPr lang="en-US" sz="1200" err="1">
                <a:solidFill>
                  <a:schemeClr val="bg1"/>
                </a:solidFill>
              </a:rPr>
              <a:t>ng</a:t>
            </a:r>
            <a:r>
              <a:rPr lang="en-US" sz="1200">
                <a:solidFill>
                  <a:schemeClr val="bg1"/>
                </a:solidFill>
              </a:rPr>
              <a:t> </a:t>
            </a:r>
            <a:r>
              <a:rPr lang="en-US" sz="1200" err="1">
                <a:solidFill>
                  <a:schemeClr val="bg1"/>
                </a:solidFill>
              </a:rPr>
              <a:t>niềm</a:t>
            </a:r>
            <a:r>
              <a:rPr lang="en-US" sz="1200">
                <a:solidFill>
                  <a:schemeClr val="bg1"/>
                </a:solidFill>
              </a:rPr>
              <a:t> tin </a:t>
            </a:r>
            <a:r>
              <a:rPr lang="en-US" sz="1200" err="1">
                <a:solidFill>
                  <a:schemeClr val="bg1"/>
                </a:solidFill>
              </a:rPr>
              <a:t>của</a:t>
            </a:r>
            <a:r>
              <a:rPr lang="en-US" sz="1200">
                <a:solidFill>
                  <a:schemeClr val="bg1"/>
                </a:solidFill>
              </a:rPr>
              <a:t> </a:t>
            </a:r>
            <a:r>
              <a:rPr lang="en-US" sz="1200" err="1">
                <a:solidFill>
                  <a:schemeClr val="bg1"/>
                </a:solidFill>
              </a:rPr>
              <a:t>nhà</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vào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công</a:t>
            </a:r>
            <a:r>
              <a:rPr lang="en-US" sz="1200">
                <a:solidFill>
                  <a:schemeClr val="bg1"/>
                </a:solidFill>
              </a:rPr>
              <a:t> </a:t>
            </a:r>
            <a:r>
              <a:rPr lang="en-US" sz="1200" err="1">
                <a:solidFill>
                  <a:schemeClr val="bg1"/>
                </a:solidFill>
              </a:rPr>
              <a:t>nghệ</a:t>
            </a:r>
            <a:r>
              <a:rPr lang="en-US" sz="1200">
                <a:solidFill>
                  <a:schemeClr val="bg1"/>
                </a:solidFill>
              </a:rPr>
              <a:t>.</a:t>
            </a:r>
          </a:p>
        </p:txBody>
      </p:sp>
      <p:sp>
        <p:nvSpPr>
          <p:cNvPr id="158" name="Rectangle 157"/>
          <p:cNvSpPr/>
          <p:nvPr/>
        </p:nvSpPr>
        <p:spPr>
          <a:xfrm>
            <a:off x="4215782" y="5644515"/>
            <a:ext cx="5897685"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22" name="Title 121"/>
          <p:cNvSpPr>
            <a:spLocks noGrp="1"/>
          </p:cNvSpPr>
          <p:nvPr>
            <p:ph type="title"/>
          </p:nvPr>
        </p:nvSpPr>
        <p:spPr>
          <a:xfrm>
            <a:off x="2336191" y="455087"/>
            <a:ext cx="9751060" cy="660511"/>
          </a:xfrm>
        </p:spPr>
        <p:txBody>
          <a:bodyPr/>
          <a:lstStyle/>
          <a:p>
            <a:r>
              <a:rPr lang="en-US" err="1" smtClean="0">
                <a:solidFill>
                  <a:srgbClr val="286FB7"/>
                </a:solidFill>
              </a:rPr>
              <a:t>Lộ</a:t>
            </a:r>
            <a:r>
              <a:rPr lang="en-US">
                <a:solidFill>
                  <a:srgbClr val="286FB7"/>
                </a:solidFill>
              </a:rPr>
              <a:t> </a:t>
            </a:r>
            <a:r>
              <a:rPr lang="en-US" err="1" smtClean="0">
                <a:solidFill>
                  <a:srgbClr val="286FB7"/>
                </a:solidFill>
              </a:rPr>
              <a:t>trình</a:t>
            </a:r>
            <a:r>
              <a:rPr lang="en-US">
                <a:solidFill>
                  <a:srgbClr val="286FB7"/>
                </a:solidFill>
              </a:rPr>
              <a:t> </a:t>
            </a:r>
            <a:r>
              <a:rPr lang="en-US" err="1" smtClean="0">
                <a:solidFill>
                  <a:srgbClr val="286FB7"/>
                </a:solidFill>
              </a:rPr>
              <a:t>phát</a:t>
            </a:r>
            <a:r>
              <a:rPr lang="en-US">
                <a:solidFill>
                  <a:srgbClr val="286FB7"/>
                </a:solidFill>
              </a:rPr>
              <a:t> </a:t>
            </a:r>
            <a:r>
              <a:rPr lang="en-US" err="1" smtClean="0">
                <a:solidFill>
                  <a:srgbClr val="286FB7"/>
                </a:solidFill>
              </a:rPr>
              <a:t>triển</a:t>
            </a:r>
            <a:r>
              <a:rPr lang="en-US" smtClean="0">
                <a:solidFill>
                  <a:srgbClr val="286FB7"/>
                </a:solidFill>
              </a:rPr>
              <a:t> </a:t>
            </a:r>
            <a:r>
              <a:rPr lang="en-US">
                <a:solidFill>
                  <a:srgbClr val="286FB7"/>
                </a:solidFill>
              </a:rPr>
              <a:t>qua </a:t>
            </a:r>
            <a:r>
              <a:rPr lang="en-US" err="1" smtClean="0">
                <a:solidFill>
                  <a:srgbClr val="286FB7"/>
                </a:solidFill>
              </a:rPr>
              <a:t>các</a:t>
            </a:r>
            <a:r>
              <a:rPr lang="en-US" smtClean="0">
                <a:solidFill>
                  <a:srgbClr val="286FB7"/>
                </a:solidFill>
              </a:rPr>
              <a:t> </a:t>
            </a:r>
            <a:r>
              <a:rPr lang="en-US" err="1" smtClean="0">
                <a:solidFill>
                  <a:srgbClr val="286FB7"/>
                </a:solidFill>
              </a:rPr>
              <a:t>giai</a:t>
            </a:r>
            <a:r>
              <a:rPr lang="en-US" smtClean="0">
                <a:solidFill>
                  <a:srgbClr val="286FB7"/>
                </a:solidFill>
              </a:rPr>
              <a:t> </a:t>
            </a:r>
            <a:r>
              <a:rPr lang="vi-VN" smtClean="0">
                <a:solidFill>
                  <a:srgbClr val="286FB7"/>
                </a:solidFill>
              </a:rPr>
              <a:t>đ</a:t>
            </a:r>
            <a:r>
              <a:rPr lang="en-US" err="1">
                <a:solidFill>
                  <a:srgbClr val="286FB7"/>
                </a:solidFill>
              </a:rPr>
              <a:t>oạn</a:t>
            </a:r>
            <a:endParaRPr lang="en-US">
              <a:solidFill>
                <a:srgbClr val="286FB7"/>
              </a:solidFill>
            </a:endParaRPr>
          </a:p>
        </p:txBody>
      </p:sp>
      <p:sp>
        <p:nvSpPr>
          <p:cNvPr id="159" name="Flowchart: Manual Input 158"/>
          <p:cNvSpPr/>
          <p:nvPr/>
        </p:nvSpPr>
        <p:spPr bwMode="auto">
          <a:xfrm rot="10800000">
            <a:off x="11251727" y="5752155"/>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91" name="Group 190"/>
          <p:cNvGrpSpPr/>
          <p:nvPr/>
        </p:nvGrpSpPr>
        <p:grpSpPr>
          <a:xfrm>
            <a:off x="10113469" y="5476672"/>
            <a:ext cx="265593" cy="1101929"/>
            <a:chOff x="6199476" y="3659798"/>
            <a:chExt cx="199247" cy="826447"/>
          </a:xfrm>
          <a:solidFill>
            <a:srgbClr val="2464A4"/>
          </a:solidFill>
        </p:grpSpPr>
        <p:sp>
          <p:nvSpPr>
            <p:cNvPr id="164" name="Flowchart: Manual Input 163"/>
            <p:cNvSpPr/>
            <p:nvPr/>
          </p:nvSpPr>
          <p:spPr bwMode="auto">
            <a:xfrm>
              <a:off x="6199476" y="3659798"/>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5" name="Flowchart: Manual Input 164"/>
            <p:cNvSpPr/>
            <p:nvPr/>
          </p:nvSpPr>
          <p:spPr bwMode="auto">
            <a:xfrm rot="10800000">
              <a:off x="6199476" y="3866410"/>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61" name="Rectangle 160"/>
          <p:cNvSpPr/>
          <p:nvPr/>
        </p:nvSpPr>
        <p:spPr>
          <a:xfrm>
            <a:off x="10379060" y="5476669"/>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63" name="TextBox 162"/>
          <p:cNvSpPr txBox="1"/>
          <p:nvPr/>
        </p:nvSpPr>
        <p:spPr>
          <a:xfrm>
            <a:off x="5891268" y="5508656"/>
            <a:ext cx="4120629"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nguồn</a:t>
            </a:r>
            <a:r>
              <a:rPr lang="en-US" sz="1200">
                <a:solidFill>
                  <a:schemeClr val="bg1"/>
                </a:solidFill>
              </a:rPr>
              <a:t> </a:t>
            </a:r>
            <a:r>
              <a:rPr lang="en-US" sz="1200" err="1">
                <a:solidFill>
                  <a:schemeClr val="bg1"/>
                </a:solidFill>
              </a:rPr>
              <a:t>giao</a:t>
            </a:r>
            <a:r>
              <a:rPr lang="en-US" sz="1200">
                <a:solidFill>
                  <a:schemeClr val="bg1"/>
                </a:solidFill>
              </a:rPr>
              <a:t> </a:t>
            </a:r>
            <a:r>
              <a:rPr lang="en-US" sz="1200" err="1">
                <a:solidFill>
                  <a:schemeClr val="bg1"/>
                </a:solidFill>
              </a:rPr>
              <a:t>dịch</a:t>
            </a:r>
            <a:r>
              <a:rPr lang="en-US" sz="1200">
                <a:solidFill>
                  <a:schemeClr val="bg1"/>
                </a:solidFill>
              </a:rPr>
              <a:t> </a:t>
            </a:r>
            <a:r>
              <a:rPr lang="en-US" sz="1200" err="1">
                <a:solidFill>
                  <a:schemeClr val="bg1"/>
                </a:solidFill>
              </a:rPr>
              <a:t>nh</a:t>
            </a:r>
            <a:r>
              <a:rPr lang="vi-VN" sz="1200">
                <a:solidFill>
                  <a:schemeClr val="bg1"/>
                </a:solidFill>
              </a:rPr>
              <a:t>ư</a:t>
            </a:r>
            <a:r>
              <a:rPr lang="en-US" sz="1200">
                <a:solidFill>
                  <a:schemeClr val="bg1"/>
                </a:solidFill>
              </a:rPr>
              <a:t> </a:t>
            </a:r>
            <a:r>
              <a:rPr lang="en-US" sz="1200" err="1">
                <a:solidFill>
                  <a:schemeClr val="bg1"/>
                </a:solidFill>
              </a:rPr>
              <a:t>Forex</a:t>
            </a:r>
            <a:r>
              <a:rPr lang="en-US" sz="1200">
                <a:solidFill>
                  <a:schemeClr val="bg1"/>
                </a:solidFill>
              </a:rPr>
              <a:t>, </a:t>
            </a:r>
            <a:r>
              <a:rPr lang="en-US" sz="1200" err="1">
                <a:solidFill>
                  <a:schemeClr val="bg1"/>
                </a:solidFill>
              </a:rPr>
              <a:t>chứng</a:t>
            </a:r>
            <a:r>
              <a:rPr lang="en-US" sz="1200">
                <a:solidFill>
                  <a:schemeClr val="bg1"/>
                </a:solidFill>
              </a:rPr>
              <a:t> </a:t>
            </a:r>
            <a:r>
              <a:rPr lang="en-US" sz="1200" err="1">
                <a:solidFill>
                  <a:schemeClr val="bg1"/>
                </a:solidFill>
              </a:rPr>
              <a:t>khoán</a:t>
            </a:r>
            <a:r>
              <a:rPr lang="en-US" sz="1200">
                <a:solidFill>
                  <a:schemeClr val="bg1"/>
                </a:solidFill>
              </a:rPr>
              <a:t>.</a:t>
            </a:r>
          </a:p>
          <a:p>
            <a:pPr algn="r">
              <a:lnSpc>
                <a:spcPct val="150000"/>
              </a:lnSpc>
            </a:pPr>
            <a:r>
              <a:rPr lang="en-US" sz="1200" err="1">
                <a:solidFill>
                  <a:schemeClr val="bg1"/>
                </a:solidFill>
              </a:rPr>
              <a:t>Giảm</a:t>
            </a:r>
            <a:r>
              <a:rPr lang="en-US" sz="1200">
                <a:solidFill>
                  <a:schemeClr val="bg1"/>
                </a:solidFill>
              </a:rPr>
              <a:t> </a:t>
            </a:r>
            <a:r>
              <a:rPr lang="en-US" sz="1200" err="1">
                <a:solidFill>
                  <a:schemeClr val="bg1"/>
                </a:solidFill>
              </a:rPr>
              <a:t>thiểu</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ảo</a:t>
            </a:r>
            <a:r>
              <a:rPr lang="en-US" sz="1200">
                <a:solidFill>
                  <a:schemeClr val="bg1"/>
                </a:solidFill>
              </a:rPr>
              <a:t>.</a:t>
            </a:r>
          </a:p>
        </p:txBody>
      </p:sp>
      <p:sp>
        <p:nvSpPr>
          <p:cNvPr id="183" name="Freeform 132"/>
          <p:cNvSpPr>
            <a:spLocks noChangeAspect="1" noEditPoints="1"/>
          </p:cNvSpPr>
          <p:nvPr/>
        </p:nvSpPr>
        <p:spPr bwMode="auto">
          <a:xfrm>
            <a:off x="10557664" y="5571128"/>
            <a:ext cx="781050" cy="74728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solidFill>
                <a:schemeClr val="bg1">
                  <a:lumMod val="50000"/>
                </a:schemeClr>
              </a:solidFill>
            </a:endParaRP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randombar(horizontal)">
                                      <p:cBhvr>
                                        <p:cTn id="7" dur="500"/>
                                        <p:tgtEl>
                                          <p:spTgt spid="1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randombar(horizontal)">
                                      <p:cBhvr>
                                        <p:cTn id="10" dur="500"/>
                                        <p:tgtEl>
                                          <p:spTgt spid="1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randombar(horizontal)">
                                      <p:cBhvr>
                                        <p:cTn id="13" dur="500"/>
                                        <p:tgtEl>
                                          <p:spTgt spid="138"/>
                                        </p:tgtEl>
                                      </p:cBhvr>
                                    </p:animEffect>
                                  </p:childTnLst>
                                </p:cTn>
                              </p:par>
                              <p:par>
                                <p:cTn id="14" presetID="14" presetClass="entr" presetSubtype="1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randombar(horizontal)">
                                      <p:cBhvr>
                                        <p:cTn id="16" dur="500"/>
                                        <p:tgtEl>
                                          <p:spTgt spid="18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randombar(horizontal)">
                                      <p:cBhvr>
                                        <p:cTn id="19" dur="500"/>
                                        <p:tgtEl>
                                          <p:spTgt spid="13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randombar(horizontal)">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randombar(horizontal)">
                                      <p:cBhvr>
                                        <p:cTn id="27" dur="500"/>
                                        <p:tgtEl>
                                          <p:spTgt spid="17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randombar(horizontal)">
                                      <p:cBhvr>
                                        <p:cTn id="30" dur="500"/>
                                        <p:tgtEl>
                                          <p:spTgt spid="135"/>
                                        </p:tgtEl>
                                      </p:cBhvr>
                                    </p:animEffect>
                                  </p:childTnLst>
                                </p:cTn>
                              </p:par>
                              <p:par>
                                <p:cTn id="31" presetID="14" presetClass="entr" presetSubtype="1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randombar(horizontal)">
                                      <p:cBhvr>
                                        <p:cTn id="33" dur="500"/>
                                        <p:tgtEl>
                                          <p:spTgt spid="19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randombar(horizontal)">
                                      <p:cBhvr>
                                        <p:cTn id="36" dur="500"/>
                                        <p:tgtEl>
                                          <p:spTgt spid="11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randombar(horizontal)">
                                      <p:cBhvr>
                                        <p:cTn id="39" dur="500"/>
                                        <p:tgtEl>
                                          <p:spTgt spid="13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randombar(horizontal)">
                                      <p:cBhvr>
                                        <p:cTn id="42" dur="500"/>
                                        <p:tgtEl>
                                          <p:spTgt spid="14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randombar(horizontal)">
                                      <p:cBhvr>
                                        <p:cTn id="47" dur="500"/>
                                        <p:tgtEl>
                                          <p:spTgt spid="16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randombar(horizontal)">
                                      <p:cBhvr>
                                        <p:cTn id="50" dur="500"/>
                                        <p:tgtEl>
                                          <p:spTgt spid="1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3"/>
                                        </p:tgtEl>
                                        <p:attrNameLst>
                                          <p:attrName>style.visibility</p:attrName>
                                        </p:attrNameLst>
                                      </p:cBhvr>
                                      <p:to>
                                        <p:strVal val="visible"/>
                                      </p:to>
                                    </p:set>
                                    <p:animEffect transition="in" filter="randombar(horizontal)">
                                      <p:cBhvr>
                                        <p:cTn id="53" dur="500"/>
                                        <p:tgtEl>
                                          <p:spTgt spid="183"/>
                                        </p:tgtEl>
                                      </p:cBhvr>
                                    </p:animEffect>
                                  </p:childTnLst>
                                </p:cTn>
                              </p:par>
                              <p:par>
                                <p:cTn id="54" presetID="14" presetClass="entr" presetSubtype="1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animEffect transition="in" filter="randombar(horizontal)">
                                      <p:cBhvr>
                                        <p:cTn id="56" dur="500"/>
                                        <p:tgtEl>
                                          <p:spTgt spid="19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randombar(horizontal)">
                                      <p:cBhvr>
                                        <p:cTn id="59" dur="500"/>
                                        <p:tgtEl>
                                          <p:spTgt spid="161"/>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randombar(horizontal)">
                                      <p:cBhvr>
                                        <p:cTn id="6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30" grpId="0" animBg="1"/>
      <p:bldP spid="114" grpId="0" animBg="1"/>
      <p:bldP spid="134" grpId="0" animBg="1"/>
      <p:bldP spid="136" grpId="0" animBg="1"/>
      <p:bldP spid="138" grpId="0" animBg="1"/>
      <p:bldP spid="117" grpId="0"/>
      <p:bldP spid="135" grpId="0" animBg="1"/>
      <p:bldP spid="115" grpId="0" animBg="1"/>
      <p:bldP spid="178" grpId="0"/>
      <p:bldP spid="158" grpId="0" animBg="1"/>
      <p:bldP spid="159" grpId="0" animBg="1"/>
      <p:bldP spid="161" grpId="0" animBg="1"/>
      <p:bldP spid="163" grpId="0"/>
      <p:bldP spid="1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3"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p:spPr>
      </p:pic>
      <p:pic>
        <p:nvPicPr>
          <p:cNvPr id="20" name="Picture Placeholder 19"/>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17234" r="17234"/>
          <a:stretch>
            <a:fillRect/>
          </a:stretch>
        </p:blipFill>
        <p:spPr>
          <a:xfrm>
            <a:off x="7532688" y="2565737"/>
            <a:ext cx="1795462" cy="2011363"/>
          </a:xfrm>
        </p:spPr>
      </p:pic>
      <p:pic>
        <p:nvPicPr>
          <p:cNvPr id="21" name="Picture Placeholder 20"/>
          <p:cNvPicPr>
            <a:picLocks noGrp="1" noChangeAspect="1"/>
          </p:cNvPicPr>
          <p:nvPr>
            <p:ph type="pic" sz="quarter" idx="36"/>
          </p:nvPr>
        </p:nvPicPr>
        <p:blipFill>
          <a:blip r:embed="rId5"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p:spPr>
      </p:pic>
      <p:sp>
        <p:nvSpPr>
          <p:cNvPr id="2" name="Rectangle 1"/>
          <p:cNvSpPr/>
          <p:nvPr/>
        </p:nvSpPr>
        <p:spPr>
          <a:xfrm>
            <a:off x="507870" y="4775537"/>
            <a:ext cx="1981200" cy="1015663"/>
          </a:xfrm>
          <a:prstGeom prst="rect">
            <a:avLst/>
          </a:prstGeom>
        </p:spPr>
        <p:txBody>
          <a:bodyPr wrap="square">
            <a:spAutoFit/>
          </a:bodyPr>
          <a:lstStyle/>
          <a:p>
            <a:r>
              <a:rPr lang="vi-VN" sz="2000" dirty="0">
                <a:solidFill>
                  <a:schemeClr val="bg1"/>
                </a:solidFill>
              </a:rPr>
              <a:t>An toàn thực phẩm/Chuỗi cung ứng</a:t>
            </a:r>
            <a:endParaRPr lang="en-US" sz="2000" dirty="0">
              <a:solidFill>
                <a:schemeClr val="bg1"/>
              </a:solidFill>
            </a:endParaRPr>
          </a:p>
        </p:txBody>
      </p:sp>
      <p:sp>
        <p:nvSpPr>
          <p:cNvPr id="9" name="Rectangle 8"/>
          <p:cNvSpPr/>
          <p:nvPr/>
        </p:nvSpPr>
        <p:spPr>
          <a:xfrm>
            <a:off x="3149826" y="4775537"/>
            <a:ext cx="1191352" cy="400110"/>
          </a:xfrm>
          <a:prstGeom prst="rect">
            <a:avLst/>
          </a:prstGeom>
        </p:spPr>
        <p:txBody>
          <a:bodyPr wrap="none">
            <a:spAutoFit/>
          </a:bodyPr>
          <a:lstStyle/>
          <a:p>
            <a:r>
              <a:rPr lang="vi-VN" sz="2000" smtClean="0">
                <a:solidFill>
                  <a:schemeClr val="bg1"/>
                </a:solidFill>
                <a:latin typeface="Roboto" panose="02000000000000000000" pitchFamily="2" charset="0"/>
                <a:ea typeface="Times New Roman" panose="02020603050405020304" pitchFamily="18" charset="0"/>
              </a:rPr>
              <a:t>Giáo dục</a:t>
            </a:r>
            <a:endParaRPr lang="en-US" sz="2000" dirty="0">
              <a:solidFill>
                <a:schemeClr val="bg1"/>
              </a:solidFill>
            </a:endParaRPr>
          </a:p>
        </p:txBody>
      </p:sp>
      <p:sp>
        <p:nvSpPr>
          <p:cNvPr id="10" name="Rectangle 9"/>
          <p:cNvSpPr/>
          <p:nvPr/>
        </p:nvSpPr>
        <p:spPr>
          <a:xfrm>
            <a:off x="5103812" y="4775537"/>
            <a:ext cx="1810867" cy="707886"/>
          </a:xfrm>
          <a:prstGeom prst="rect">
            <a:avLst/>
          </a:prstGeom>
        </p:spPr>
        <p:txBody>
          <a:bodyPr wrap="square">
            <a:spAutoFit/>
          </a:bodyPr>
          <a:lstStyle/>
          <a:p>
            <a:pPr algn="ctr"/>
            <a:r>
              <a:rPr lang="vi-VN" sz="2000" dirty="0">
                <a:solidFill>
                  <a:schemeClr val="bg1"/>
                </a:solidFill>
                <a:latin typeface="Roboto" panose="02000000000000000000" pitchFamily="2" charset="0"/>
                <a:ea typeface="Times New Roman" panose="02020603050405020304" pitchFamily="18" charset="0"/>
              </a:rPr>
              <a:t>Thương mại điện tử</a:t>
            </a:r>
            <a:endParaRPr lang="en-US" sz="2000" dirty="0">
              <a:solidFill>
                <a:schemeClr val="bg1"/>
              </a:solidFill>
            </a:endParaRPr>
          </a:p>
        </p:txBody>
      </p:sp>
      <p:sp>
        <p:nvSpPr>
          <p:cNvPr id="11" name="Rectangle 10"/>
          <p:cNvSpPr/>
          <p:nvPr/>
        </p:nvSpPr>
        <p:spPr>
          <a:xfrm>
            <a:off x="8113998" y="4785807"/>
            <a:ext cx="622286" cy="400110"/>
          </a:xfrm>
          <a:prstGeom prst="rect">
            <a:avLst/>
          </a:prstGeom>
        </p:spPr>
        <p:txBody>
          <a:bodyPr wrap="none">
            <a:spAutoFit/>
          </a:bodyPr>
          <a:lstStyle/>
          <a:p>
            <a:pPr algn="ctr">
              <a:spcBef>
                <a:spcPts val="2250"/>
              </a:spcBef>
              <a:spcAft>
                <a:spcPts val="1500"/>
              </a:spcAft>
            </a:pPr>
            <a:r>
              <a:rPr lang="vi-VN" sz="2000" dirty="0">
                <a:solidFill>
                  <a:schemeClr val="bg1"/>
                </a:solidFill>
                <a:latin typeface="Roboto" panose="02000000000000000000" pitchFamily="2" charset="0"/>
                <a:ea typeface="Times New Roman" panose="02020603050405020304" pitchFamily="18" charset="0"/>
              </a:rPr>
              <a:t>Y tế</a:t>
            </a:r>
            <a:endParaRPr lang="en-US" sz="20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583860" y="4785807"/>
            <a:ext cx="2362200" cy="707886"/>
          </a:xfrm>
          <a:prstGeom prst="rect">
            <a:avLst/>
          </a:prstGeom>
        </p:spPr>
        <p:txBody>
          <a:bodyPr wrap="square">
            <a:spAutoFit/>
          </a:bodyPr>
          <a:lstStyle/>
          <a:p>
            <a:pPr algn="ctr">
              <a:spcBef>
                <a:spcPts val="2250"/>
              </a:spcBef>
              <a:spcAft>
                <a:spcPts val="1500"/>
              </a:spcAft>
            </a:pPr>
            <a:r>
              <a:rPr lang="vi-VN" sz="2000" dirty="0">
                <a:solidFill>
                  <a:schemeClr val="bg1"/>
                </a:solidFill>
                <a:latin typeface="Roboto" panose="02000000000000000000" pitchFamily="2" charset="0"/>
                <a:ea typeface="Times New Roman" panose="02020603050405020304" pitchFamily="18" charset="0"/>
              </a:rPr>
              <a:t>Bảo vệ tài sản/Sỡ hữu trí tuệ</a:t>
            </a:r>
            <a:endParaRPr lang="en-US" sz="2000" b="1" dirty="0">
              <a:solidFill>
                <a:schemeClr val="bg1"/>
              </a:solidFill>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6"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p:spPr>
      </p:pic>
      <p:pic>
        <p:nvPicPr>
          <p:cNvPr id="18" name="Picture Placeholder 17"/>
          <p:cNvPicPr>
            <a:picLocks noGrp="1" noChangeAspect="1"/>
          </p:cNvPicPr>
          <p:nvPr>
            <p:ph type="pic" sz="quarter" idx="33"/>
          </p:nvPr>
        </p:nvPicPr>
        <p:blipFill>
          <a:blip r:embed="rId7"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89812" y="3458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3" name="Text Placeholder 2"/>
          <p:cNvSpPr>
            <a:spLocks noGrp="1"/>
          </p:cNvSpPr>
          <p:nvPr>
            <p:ph type="body" sz="half" idx="2"/>
          </p:nvPr>
        </p:nvSpPr>
        <p:spPr/>
        <p:txBody>
          <a:bodyPr/>
          <a:lstStyle/>
          <a:p>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mấy</a:t>
            </a:r>
            <a:r>
              <a:rPr lang="en-US" dirty="0" smtClean="0"/>
              <a:t> </a:t>
            </a:r>
            <a:r>
              <a:rPr lang="en-US" dirty="0" err="1" smtClean="0"/>
              <a:t>mục</a:t>
            </a:r>
            <a:r>
              <a:rPr lang="en-US" dirty="0" smtClean="0"/>
              <a:t> </a:t>
            </a:r>
            <a:r>
              <a:rPr lang="en-US" dirty="0" err="1" smtClean="0"/>
              <a:t>còn</a:t>
            </a:r>
            <a:r>
              <a:rPr lang="en-US" dirty="0" smtClean="0"/>
              <a:t> </a:t>
            </a:r>
            <a:r>
              <a:rPr lang="en-US" dirty="0" err="1" smtClean="0"/>
              <a:t>lại</a:t>
            </a:r>
            <a:endParaRPr lang="en-US" dirty="0" smtClean="0"/>
          </a:p>
          <a:p>
            <a:endParaRPr lang="en-US" dirty="0"/>
          </a:p>
        </p:txBody>
      </p:sp>
      <p:sp>
        <p:nvSpPr>
          <p:cNvPr id="4" name="Picture Placeholder 3"/>
          <p:cNvSpPr>
            <a:spLocks noGrp="1"/>
          </p:cNvSpPr>
          <p:nvPr>
            <p:ph type="pic" sz="quarter" idx="32"/>
          </p:nvPr>
        </p:nvSpPr>
        <p:spPr>
          <a:xfrm>
            <a:off x="507870" y="1706625"/>
            <a:ext cx="1795634" cy="2011523"/>
          </a:xfrm>
        </p:spPr>
      </p:sp>
      <p:sp>
        <p:nvSpPr>
          <p:cNvPr id="5" name="Picture Placeholder 4"/>
          <p:cNvSpPr>
            <a:spLocks noGrp="1"/>
          </p:cNvSpPr>
          <p:nvPr>
            <p:ph type="pic" sz="quarter" idx="33"/>
          </p:nvPr>
        </p:nvSpPr>
        <p:spPr/>
      </p:sp>
      <p:sp>
        <p:nvSpPr>
          <p:cNvPr id="6" name="Picture Placeholder 5"/>
          <p:cNvSpPr>
            <a:spLocks noGrp="1"/>
          </p:cNvSpPr>
          <p:nvPr>
            <p:ph type="pic" sz="quarter" idx="34"/>
          </p:nvPr>
        </p:nvSpPr>
        <p:spPr/>
      </p:sp>
      <p:sp>
        <p:nvSpPr>
          <p:cNvPr id="7" name="Picture Placeholder 6"/>
          <p:cNvSpPr>
            <a:spLocks noGrp="1"/>
          </p:cNvSpPr>
          <p:nvPr>
            <p:ph type="pic" sz="quarter" idx="35"/>
          </p:nvPr>
        </p:nvSpPr>
        <p:spPr/>
      </p:sp>
      <p:sp>
        <p:nvSpPr>
          <p:cNvPr id="8" name="Picture Placeholder 7"/>
          <p:cNvSpPr>
            <a:spLocks noGrp="1"/>
          </p:cNvSpPr>
          <p:nvPr>
            <p:ph type="pic" sz="quarter" idx="36"/>
          </p:nvPr>
        </p:nvSpPr>
        <p:spPr/>
      </p:sp>
      <p:sp>
        <p:nvSpPr>
          <p:cNvPr id="2" name="Rectangle 1"/>
          <p:cNvSpPr/>
          <p:nvPr/>
        </p:nvSpPr>
        <p:spPr>
          <a:xfrm>
            <a:off x="507870" y="4114800"/>
            <a:ext cx="1981200" cy="369332"/>
          </a:xfrm>
          <a:prstGeom prst="rect">
            <a:avLst/>
          </a:prstGeom>
        </p:spPr>
        <p:txBody>
          <a:bodyPr wrap="square">
            <a:spAutoFit/>
          </a:bodyPr>
          <a:lstStyle/>
          <a:p>
            <a:r>
              <a:rPr lang="vi-VN" sz="900" dirty="0">
                <a:solidFill>
                  <a:schemeClr val="bg1"/>
                </a:solidFill>
              </a:rPr>
              <a:t>An toàn thực phẩm/Chuỗi cung ứng</a:t>
            </a:r>
            <a:endParaRPr lang="en-US" sz="900" dirty="0">
              <a:solidFill>
                <a:schemeClr val="bg1"/>
              </a:solidFill>
            </a:endParaRPr>
          </a:p>
        </p:txBody>
      </p:sp>
      <p:sp>
        <p:nvSpPr>
          <p:cNvPr id="9" name="Rectangle 8"/>
          <p:cNvSpPr/>
          <p:nvPr/>
        </p:nvSpPr>
        <p:spPr>
          <a:xfrm>
            <a:off x="2847685" y="4037856"/>
            <a:ext cx="1592103" cy="523220"/>
          </a:xfrm>
          <a:prstGeom prst="rect">
            <a:avLst/>
          </a:prstGeom>
        </p:spPr>
        <p:txBody>
          <a:bodyPr wrap="none">
            <a:spAutoFit/>
          </a:bodyPr>
          <a:lstStyle/>
          <a:p>
            <a:r>
              <a:rPr lang="vi-VN" sz="2800" smtClean="0">
                <a:solidFill>
                  <a:schemeClr val="bg1"/>
                </a:solidFill>
                <a:latin typeface="Roboto" panose="02000000000000000000" pitchFamily="2" charset="0"/>
                <a:ea typeface="Times New Roman" panose="02020603050405020304" pitchFamily="18" charset="0"/>
              </a:rPr>
              <a:t>Giáo dục</a:t>
            </a:r>
            <a:endParaRPr lang="en-US" dirty="0">
              <a:solidFill>
                <a:schemeClr val="bg1"/>
              </a:solidFill>
            </a:endParaRPr>
          </a:p>
        </p:txBody>
      </p:sp>
      <p:sp>
        <p:nvSpPr>
          <p:cNvPr id="10" name="Rectangle 9"/>
          <p:cNvSpPr/>
          <p:nvPr/>
        </p:nvSpPr>
        <p:spPr>
          <a:xfrm>
            <a:off x="5187505" y="4160966"/>
            <a:ext cx="1810867" cy="646331"/>
          </a:xfrm>
          <a:prstGeom prst="rect">
            <a:avLst/>
          </a:prstGeom>
        </p:spPr>
        <p:txBody>
          <a:bodyPr wrap="square">
            <a:spAutoFit/>
          </a:bodyPr>
          <a:lstStyle/>
          <a:p>
            <a:pPr algn="ctr"/>
            <a:r>
              <a:rPr lang="vi-VN" sz="1800" dirty="0">
                <a:solidFill>
                  <a:schemeClr val="bg1"/>
                </a:solidFill>
                <a:latin typeface="Roboto" panose="02000000000000000000" pitchFamily="2" charset="0"/>
                <a:ea typeface="Times New Roman" panose="02020603050405020304" pitchFamily="18" charset="0"/>
              </a:rPr>
              <a:t>Thương mại điện tử</a:t>
            </a:r>
            <a:endParaRPr lang="en-US" sz="1800" dirty="0">
              <a:solidFill>
                <a:schemeClr val="bg1"/>
              </a:solidFill>
            </a:endParaRPr>
          </a:p>
        </p:txBody>
      </p:sp>
      <p:sp>
        <p:nvSpPr>
          <p:cNvPr id="11" name="Rectangle 10"/>
          <p:cNvSpPr/>
          <p:nvPr/>
        </p:nvSpPr>
        <p:spPr>
          <a:xfrm>
            <a:off x="8026634" y="4299466"/>
            <a:ext cx="797013" cy="523220"/>
          </a:xfrm>
          <a:prstGeom prst="rect">
            <a:avLst/>
          </a:prstGeom>
        </p:spPr>
        <p:txBody>
          <a:bodyPr wrap="none">
            <a:spAutoFit/>
          </a:bodyPr>
          <a:lstStyle/>
          <a:p>
            <a:pPr algn="ctr">
              <a:spcBef>
                <a:spcPts val="2250"/>
              </a:spcBef>
              <a:spcAft>
                <a:spcPts val="1500"/>
              </a:spcAft>
            </a:pPr>
            <a:r>
              <a:rPr lang="vi-VN" sz="2800" dirty="0">
                <a:solidFill>
                  <a:schemeClr val="bg1"/>
                </a:solidFill>
                <a:latin typeface="Roboto" panose="02000000000000000000" pitchFamily="2" charset="0"/>
                <a:ea typeface="Times New Roman" panose="02020603050405020304" pitchFamily="18" charset="0"/>
              </a:rPr>
              <a:t>Y tế</a:t>
            </a:r>
            <a:endParaRPr lang="en-US" sz="36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674535" y="4412084"/>
            <a:ext cx="2122696" cy="276999"/>
          </a:xfrm>
          <a:prstGeom prst="rect">
            <a:avLst/>
          </a:prstGeom>
        </p:spPr>
        <p:txBody>
          <a:bodyPr wrap="none">
            <a:spAutoFit/>
          </a:bodyPr>
          <a:lstStyle/>
          <a:p>
            <a:pPr algn="ctr">
              <a:spcBef>
                <a:spcPts val="2250"/>
              </a:spcBef>
              <a:spcAft>
                <a:spcPts val="1500"/>
              </a:spcAft>
            </a:pPr>
            <a:r>
              <a:rPr lang="vi-VN" sz="1200" dirty="0">
                <a:solidFill>
                  <a:schemeClr val="bg1"/>
                </a:solidFill>
                <a:latin typeface="Roboto" panose="02000000000000000000" pitchFamily="2" charset="0"/>
                <a:ea typeface="Times New Roman" panose="02020603050405020304" pitchFamily="18" charset="0"/>
              </a:rPr>
              <a:t>Bảo vệ tài sản/Sỡ hữu trí tuệ</a:t>
            </a:r>
            <a:endParaRPr lang="en-US" sz="12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85627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t>         </a:t>
            </a:r>
            <a:r>
              <a:rPr lang="vi-VN" sz="1600" dirty="0"/>
              <a:t>Sàn giao dịch tiền điện tử (cryptocurrency) là một thị trường được tổ chức cho việc trao đổi giữa các loại tiền mã hóa. </a:t>
            </a:r>
            <a:endParaRPr lang="en-US" sz="1600" dirty="0"/>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dirty="0">
                <a:solidFill>
                  <a:srgbClr val="286FB7"/>
                </a:solidFill>
              </a:rPr>
              <a:t>SÀN GIAO DỊCH </a:t>
            </a:r>
            <a:r>
              <a:rPr lang="en-US" sz="3700" smtClean="0">
                <a:solidFill>
                  <a:srgbClr val="286FB7"/>
                </a:solidFill>
              </a:rPr>
              <a:t>ĐIỆN </a:t>
            </a:r>
            <a:r>
              <a:rPr lang="en-US" sz="3700">
                <a:solidFill>
                  <a:srgbClr val="286FB7"/>
                </a:solidFill>
              </a:rPr>
              <a:t>TỬ</a:t>
            </a:r>
            <a:endParaRPr lang="en-US" sz="3700" dirty="0">
              <a:solidFill>
                <a:srgbClr val="286FB7"/>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rgbClr val="2464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rgbClr val="2464A4"/>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9427" y="1826009"/>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10912" y="306456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Box 14"/>
          <p:cNvSpPr txBox="1"/>
          <p:nvPr/>
        </p:nvSpPr>
        <p:spPr>
          <a:xfrm>
            <a:off x="1744012" y="2286000"/>
            <a:ext cx="3207400" cy="2092881"/>
          </a:xfrm>
          <a:prstGeom prst="rect">
            <a:avLst/>
          </a:prstGeom>
          <a:noFill/>
        </p:spPr>
        <p:txBody>
          <a:bodyPr wrap="square" rtlCol="0">
            <a:spAutoFit/>
          </a:bodyPr>
          <a:lstStyle/>
          <a:p>
            <a:r>
              <a:rPr lang="en-US" sz="13000" b="1" smtClean="0">
                <a:solidFill>
                  <a:schemeClr val="bg1"/>
                </a:solidFill>
                <a:latin typeface="Arial" panose="020B0604020202020204" pitchFamily="34" charset="0"/>
                <a:cs typeface="Arial" panose="020B0604020202020204" pitchFamily="34" charset="0"/>
              </a:rPr>
              <a:t>IEO</a:t>
            </a:r>
            <a:endParaRPr lang="en-US" sz="13000" b="1">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7012" y="4352092"/>
            <a:ext cx="5920210" cy="677108"/>
          </a:xfrm>
          <a:prstGeom prst="rect">
            <a:avLst/>
          </a:prstGeom>
          <a:noFill/>
        </p:spPr>
        <p:txBody>
          <a:bodyPr wrap="none" rtlCol="0">
            <a:spAutoFit/>
          </a:bodyPr>
          <a:lstStyle/>
          <a:p>
            <a:r>
              <a:rPr lang="en-US" sz="3800" b="1">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8212" y="1"/>
            <a:ext cx="7569380" cy="785342"/>
          </a:xfrm>
        </p:spPr>
        <p:txBody>
          <a:bodyPr/>
          <a:lstStyle/>
          <a:p>
            <a:r>
              <a:rPr lang="en-US" sz="3600" b="1" smtClean="0">
                <a:solidFill>
                  <a:srgbClr val="2464A4"/>
                </a:solidFill>
              </a:rPr>
              <a:t>CÁC B</a:t>
            </a:r>
            <a:r>
              <a:rPr lang="vi-VN" sz="3600" b="1" smtClean="0">
                <a:solidFill>
                  <a:srgbClr val="2464A4"/>
                </a:solidFill>
              </a:rPr>
              <a:t>ƯỚC</a:t>
            </a:r>
            <a:r>
              <a:rPr lang="en-US" sz="3600" b="1">
                <a:solidFill>
                  <a:srgbClr val="2464A4"/>
                </a:solidFill>
              </a:rPr>
              <a:t> THAM </a:t>
            </a:r>
            <a:r>
              <a:rPr lang="en-US" sz="3600" b="1">
                <a:solidFill>
                  <a:srgbClr val="2464A4"/>
                </a:solidFill>
              </a:rPr>
              <a:t>GIA </a:t>
            </a:r>
            <a:r>
              <a:rPr lang="en-US" sz="3600" b="1" smtClean="0">
                <a:solidFill>
                  <a:srgbClr val="2464A4"/>
                </a:solidFill>
              </a:rPr>
              <a:t>ĐẦU T</a:t>
            </a:r>
            <a:r>
              <a:rPr lang="vi-VN" sz="3600" b="1" smtClean="0">
                <a:solidFill>
                  <a:srgbClr val="2464A4"/>
                </a:solidFill>
              </a:rPr>
              <a:t>Ư</a:t>
            </a:r>
            <a:r>
              <a:rPr lang="en-US" sz="3600" b="1" smtClean="0">
                <a:solidFill>
                  <a:srgbClr val="2464A4"/>
                </a:solidFill>
              </a:rPr>
              <a:t> IEO</a:t>
            </a:r>
            <a:endParaRPr lang="en-US" sz="3600" b="1">
              <a:solidFill>
                <a:srgbClr val="2464A4"/>
              </a:solidFill>
            </a:endParaRPr>
          </a:p>
        </p:txBody>
      </p:sp>
      <p:sp>
        <p:nvSpPr>
          <p:cNvPr id="13" name="Pentagon 12"/>
          <p:cNvSpPr/>
          <p:nvPr/>
        </p:nvSpPr>
        <p:spPr>
          <a:xfrm>
            <a:off x="150812" y="1014893"/>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a:t>
            </a:r>
            <a:r>
              <a:rPr lang="en-US" sz="1200"/>
              <a:t>tra </a:t>
            </a:r>
            <a:r>
              <a:rPr lang="en-US" sz="1200"/>
              <a:t>thông tin </a:t>
            </a:r>
            <a:r>
              <a:rPr lang="en-US" sz="1200"/>
              <a:t>1 dự án sắp thực </a:t>
            </a:r>
            <a:r>
              <a:rPr lang="en-US" sz="1200" smtClean="0"/>
              <a:t>hiện IEO</a:t>
            </a:r>
          </a:p>
          <a:p>
            <a:pPr>
              <a:lnSpc>
                <a:spcPct val="150000"/>
              </a:lnSpc>
            </a:pPr>
            <a:r>
              <a:rPr lang="en-US" sz="1200">
                <a:solidFill>
                  <a:schemeClr val="bg1"/>
                </a:solidFill>
              </a:rPr>
              <a:t>Nhiều dự án </a:t>
            </a:r>
            <a:r>
              <a:rPr lang="en-US" sz="1200">
                <a:solidFill>
                  <a:schemeClr val="bg1"/>
                </a:solidFill>
              </a:rPr>
              <a:t>hiện </a:t>
            </a:r>
            <a:r>
              <a:rPr lang="en-US" sz="1200">
                <a:solidFill>
                  <a:schemeClr val="bg1"/>
                </a:solidFill>
              </a:rPr>
              <a:t>nay </a:t>
            </a:r>
            <a:r>
              <a:rPr lang="en-US" sz="1200">
                <a:solidFill>
                  <a:schemeClr val="bg1"/>
                </a:solidFill>
              </a:rPr>
              <a:t>đang </a:t>
            </a:r>
            <a:r>
              <a:rPr lang="en-US" sz="1200">
                <a:solidFill>
                  <a:schemeClr val="bg1"/>
                </a:solidFill>
              </a:rPr>
              <a:t>crowdfunding chủ </a:t>
            </a:r>
            <a:r>
              <a:rPr lang="en-US" sz="1200">
                <a:solidFill>
                  <a:schemeClr val="bg1"/>
                </a:solidFill>
              </a:rPr>
              <a:t>yếu qua ICO</a:t>
            </a:r>
            <a:r>
              <a:rPr lang="en-US" sz="1200">
                <a:solidFill>
                  <a:schemeClr val="bg1"/>
                </a:solidFill>
              </a:rPr>
              <a:t>, bạn nên </a:t>
            </a:r>
            <a:r>
              <a:rPr lang="en-US" sz="1200" smtClean="0">
                <a:solidFill>
                  <a:schemeClr val="bg1"/>
                </a:solidFill>
              </a:rPr>
              <a:t>kiểm tra b</a:t>
            </a:r>
            <a:r>
              <a:rPr lang="vi-VN" sz="1200" smtClean="0">
                <a:solidFill>
                  <a:schemeClr val="bg1"/>
                </a:solidFill>
              </a:rPr>
              <a:t>ướ</a:t>
            </a:r>
            <a:r>
              <a:rPr lang="en-US" sz="1200">
                <a:solidFill>
                  <a:schemeClr val="bg1"/>
                </a:solidFill>
              </a:rPr>
              <a:t>c này để </a:t>
            </a:r>
            <a:r>
              <a:rPr lang="en-US" sz="1200" smtClean="0">
                <a:solidFill>
                  <a:schemeClr val="bg1"/>
                </a:solidFill>
              </a:rPr>
              <a:t>phòng scam.</a:t>
            </a:r>
            <a:endParaRPr lang="en-US" sz="1200">
              <a:solidFill>
                <a:schemeClr val="bg1"/>
              </a:solidFill>
            </a:endParaRPr>
          </a:p>
        </p:txBody>
      </p:sp>
      <p:sp>
        <p:nvSpPr>
          <p:cNvPr id="21" name="Pentagon 20"/>
          <p:cNvSpPr/>
          <p:nvPr/>
        </p:nvSpPr>
        <p:spPr>
          <a:xfrm>
            <a:off x="1530352" y="2602567"/>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Nghiên cứu </a:t>
            </a:r>
            <a:r>
              <a:rPr lang="en-US" sz="1200"/>
              <a:t>sàn </a:t>
            </a:r>
            <a:r>
              <a:rPr lang="en-US" sz="1200"/>
              <a:t>giao dịch bạn </a:t>
            </a:r>
            <a:r>
              <a:rPr lang="en-US" sz="1200" smtClean="0"/>
              <a:t>sẽ tham gia mua IEO</a:t>
            </a:r>
            <a:endParaRPr lang="en-US" sz="1200">
              <a:solidFill>
                <a:schemeClr val="bg1"/>
              </a:solidFill>
            </a:endParaRPr>
          </a:p>
        </p:txBody>
      </p:sp>
      <p:sp>
        <p:nvSpPr>
          <p:cNvPr id="27" name="Pentagon 26"/>
          <p:cNvSpPr/>
          <p:nvPr/>
        </p:nvSpPr>
        <p:spPr>
          <a:xfrm>
            <a:off x="1530350" y="32907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solidFill>
                  <a:schemeClr val="bg1"/>
                </a:solidFill>
              </a:rPr>
              <a:t>Đăng ký tài khoản và thực </a:t>
            </a:r>
            <a:r>
              <a:rPr lang="en-US" sz="1200">
                <a:solidFill>
                  <a:schemeClr val="bg1"/>
                </a:solidFill>
              </a:rPr>
              <a:t>hiện </a:t>
            </a:r>
            <a:r>
              <a:rPr lang="en-US" sz="1200">
                <a:solidFill>
                  <a:schemeClr val="bg1"/>
                </a:solidFill>
              </a:rPr>
              <a:t>KYC với </a:t>
            </a:r>
            <a:r>
              <a:rPr lang="en-US" sz="1200">
                <a:solidFill>
                  <a:schemeClr val="bg1"/>
                </a:solidFill>
              </a:rPr>
              <a:t>sàn giao dịch</a:t>
            </a:r>
            <a:endParaRPr lang="en-US" sz="1200">
              <a:solidFill>
                <a:schemeClr val="bg1"/>
              </a:solidFill>
            </a:endParaRPr>
          </a:p>
        </p:txBody>
      </p:sp>
      <p:sp>
        <p:nvSpPr>
          <p:cNvPr id="33" name="Pentagon 32"/>
          <p:cNvSpPr/>
          <p:nvPr/>
        </p:nvSpPr>
        <p:spPr>
          <a:xfrm>
            <a:off x="6094412" y="45099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a:t>
            </a:r>
            <a:r>
              <a:rPr lang="en-US" sz="1200"/>
              <a:t>tra loại tiền điện tử nào sẽ </a:t>
            </a:r>
            <a:r>
              <a:rPr lang="en-US" sz="1200" smtClean="0"/>
              <a:t>đ</a:t>
            </a:r>
            <a:r>
              <a:rPr lang="vi-VN" sz="1200" smtClean="0"/>
              <a:t>ượ</a:t>
            </a:r>
            <a:r>
              <a:rPr lang="en-US" sz="1200"/>
              <a:t>c chấp </a:t>
            </a:r>
            <a:r>
              <a:rPr lang="en-US" sz="1200"/>
              <a:t>nhận </a:t>
            </a:r>
            <a:r>
              <a:rPr lang="en-US" sz="1200"/>
              <a:t>khi bạn </a:t>
            </a:r>
            <a:r>
              <a:rPr lang="en-US" sz="1200" smtClean="0"/>
              <a:t>đầu t</a:t>
            </a:r>
            <a:r>
              <a:rPr lang="vi-VN" sz="1200" smtClean="0"/>
              <a:t>ư</a:t>
            </a:r>
            <a:r>
              <a:rPr lang="en-US" sz="1200" smtClean="0"/>
              <a:t> IEO</a:t>
            </a:r>
          </a:p>
          <a:p>
            <a:pPr>
              <a:lnSpc>
                <a:spcPct val="150000"/>
              </a:lnSpc>
            </a:pPr>
            <a:r>
              <a:rPr lang="en-US" sz="1200">
                <a:solidFill>
                  <a:schemeClr val="bg1"/>
                </a:solidFill>
              </a:rPr>
              <a:t>Hầu hết các dự án sẽ yêu cầu bạn </a:t>
            </a:r>
            <a:r>
              <a:rPr lang="en-US" sz="1200">
                <a:solidFill>
                  <a:schemeClr val="bg1"/>
                </a:solidFill>
              </a:rPr>
              <a:t>gửi </a:t>
            </a:r>
            <a:r>
              <a:rPr lang="en-US" sz="1200">
                <a:solidFill>
                  <a:schemeClr val="bg1"/>
                </a:solidFill>
              </a:rPr>
              <a:t>Ether để </a:t>
            </a:r>
            <a:r>
              <a:rPr lang="en-US" sz="1200" smtClean="0">
                <a:solidFill>
                  <a:schemeClr val="bg1"/>
                </a:solidFill>
              </a:rPr>
              <a:t>đầu t</a:t>
            </a:r>
            <a:r>
              <a:rPr lang="vi-VN" sz="1200" smtClean="0">
                <a:solidFill>
                  <a:schemeClr val="bg1"/>
                </a:solidFill>
              </a:rPr>
              <a:t>ư</a:t>
            </a:r>
            <a:r>
              <a:rPr lang="en-US" sz="1200">
                <a:solidFill>
                  <a:schemeClr val="bg1"/>
                </a:solidFill>
              </a:rPr>
              <a:t>. </a:t>
            </a:r>
            <a:r>
              <a:rPr lang="en-US" sz="1200">
                <a:solidFill>
                  <a:schemeClr val="bg1"/>
                </a:solidFill>
              </a:rPr>
              <a:t>Tuy </a:t>
            </a:r>
            <a:r>
              <a:rPr lang="en-US" sz="1200">
                <a:solidFill>
                  <a:schemeClr val="bg1"/>
                </a:solidFill>
              </a:rPr>
              <a:t>nhiên</a:t>
            </a:r>
            <a:r>
              <a:rPr lang="en-US" sz="1200">
                <a:solidFill>
                  <a:schemeClr val="bg1"/>
                </a:solidFill>
              </a:rPr>
              <a:t>, </a:t>
            </a:r>
            <a:r>
              <a:rPr lang="en-US" sz="1200">
                <a:solidFill>
                  <a:schemeClr val="bg1"/>
                </a:solidFill>
              </a:rPr>
              <a:t>với IEO</a:t>
            </a:r>
            <a:r>
              <a:rPr lang="en-US" sz="1200">
                <a:solidFill>
                  <a:schemeClr val="bg1"/>
                </a:solidFill>
              </a:rPr>
              <a:t>, bạn có thể </a:t>
            </a:r>
            <a:r>
              <a:rPr lang="en-US" sz="1200" smtClean="0">
                <a:solidFill>
                  <a:schemeClr val="bg1"/>
                </a:solidFill>
              </a:rPr>
              <a:t>đầu t</a:t>
            </a:r>
            <a:r>
              <a:rPr lang="vi-VN" sz="1200" smtClean="0">
                <a:solidFill>
                  <a:schemeClr val="bg1"/>
                </a:solidFill>
              </a:rPr>
              <a:t>ư</a:t>
            </a:r>
            <a:r>
              <a:rPr lang="en-US" sz="1200">
                <a:solidFill>
                  <a:schemeClr val="bg1"/>
                </a:solidFill>
              </a:rPr>
              <a:t> </a:t>
            </a:r>
            <a:r>
              <a:rPr lang="en-US" sz="1200">
                <a:solidFill>
                  <a:schemeClr val="bg1"/>
                </a:solidFill>
              </a:rPr>
              <a:t>bằng </a:t>
            </a:r>
            <a:r>
              <a:rPr lang="en-US" sz="1200">
                <a:solidFill>
                  <a:schemeClr val="bg1"/>
                </a:solidFill>
              </a:rPr>
              <a:t>coin </a:t>
            </a:r>
            <a:r>
              <a:rPr lang="en-US" sz="1200">
                <a:solidFill>
                  <a:schemeClr val="bg1"/>
                </a:solidFill>
              </a:rPr>
              <a:t>sàn </a:t>
            </a:r>
            <a:r>
              <a:rPr lang="en-US" sz="1200">
                <a:solidFill>
                  <a:schemeClr val="bg1"/>
                </a:solidFill>
              </a:rPr>
              <a:t>giao </a:t>
            </a:r>
            <a:r>
              <a:rPr lang="en-US" sz="1200" smtClean="0">
                <a:solidFill>
                  <a:schemeClr val="bg1"/>
                </a:solidFill>
              </a:rPr>
              <a:t>dịch.</a:t>
            </a:r>
          </a:p>
          <a:p>
            <a:pPr>
              <a:lnSpc>
                <a:spcPct val="150000"/>
              </a:lnSpc>
            </a:pPr>
            <a:r>
              <a:rPr lang="en-US" sz="1200">
                <a:solidFill>
                  <a:schemeClr val="bg1"/>
                </a:solidFill>
              </a:rPr>
              <a:t>Hãy kiểm tra kĩ </a:t>
            </a:r>
            <a:r>
              <a:rPr lang="en-US" sz="1200">
                <a:solidFill>
                  <a:schemeClr val="bg1"/>
                </a:solidFill>
              </a:rPr>
              <a:t>thông </a:t>
            </a:r>
            <a:r>
              <a:rPr lang="en-US" sz="1200">
                <a:solidFill>
                  <a:schemeClr val="bg1"/>
                </a:solidFill>
              </a:rPr>
              <a:t>tin </a:t>
            </a:r>
            <a:r>
              <a:rPr lang="en-US" sz="1200" smtClean="0">
                <a:solidFill>
                  <a:schemeClr val="bg1"/>
                </a:solidFill>
              </a:rPr>
              <a:t>này. </a:t>
            </a:r>
            <a:endParaRPr lang="en-US" sz="1200">
              <a:solidFill>
                <a:schemeClr val="bg1"/>
              </a:solidFill>
            </a:endParaRPr>
          </a:p>
        </p:txBody>
      </p:sp>
      <p:sp>
        <p:nvSpPr>
          <p:cNvPr id="39" name="Pentagon 38"/>
          <p:cNvSpPr/>
          <p:nvPr/>
        </p:nvSpPr>
        <p:spPr>
          <a:xfrm>
            <a:off x="1530352" y="5718290"/>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Thực </a:t>
            </a:r>
            <a:r>
              <a:rPr lang="en-US" sz="1200"/>
              <a:t>hiện mua IEO </a:t>
            </a:r>
            <a:r>
              <a:rPr lang="en-US" sz="1200"/>
              <a:t>khi có thông báo bắt </a:t>
            </a:r>
            <a:r>
              <a:rPr lang="en-US" sz="1200"/>
              <a:t>đầu</a:t>
            </a:r>
            <a:endParaRPr lang="en-US" sz="1200">
              <a:solidFill>
                <a:schemeClr val="bg1"/>
              </a:solidFill>
            </a:endParaRPr>
          </a:p>
        </p:txBody>
      </p:sp>
      <p:pic>
        <p:nvPicPr>
          <p:cNvPr id="3074" name="Picture 2" descr="cÃ¡c-bÆ°á»c-tham-gia-Äáº§u-tÆ°-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2212" y="-1219200"/>
            <a:ext cx="5643153" cy="847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58065</TotalTime>
  <Words>1386</Words>
  <Application>Microsoft Office PowerPoint</Application>
  <PresentationFormat>Custom</PresentationFormat>
  <Paragraphs>116</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Montserrat</vt:lpstr>
      <vt:lpstr>PT Sans</vt:lpstr>
      <vt:lpstr>Roboto</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WorldTrade Token</vt:lpstr>
      <vt:lpstr>Cơ hội Đầu Tư và Hợp tác cùng WORLDTRADE! </vt:lpstr>
      <vt:lpstr>Cơ hội Đầu Tư và Hợp tác cùng WORLDTRADE! </vt:lpstr>
      <vt:lpstr>Cơ hội Đầu Tư và Hợp tác cùng WORLDTRADE! </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10101</cp:revision>
  <dcterms:created xsi:type="dcterms:W3CDTF">2014-09-03T19:30:44Z</dcterms:created>
  <dcterms:modified xsi:type="dcterms:W3CDTF">2019-08-22T20:34:12Z</dcterms:modified>
</cp:coreProperties>
</file>